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3ED"/>
    <a:srgbClr val="7BB32C"/>
    <a:srgbClr val="4B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7C306-7C83-4EE7-A6CD-49456D806E4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FFEC-E903-4C80-97F6-B6659024A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0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53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3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9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1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7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5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7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3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6F57-6078-4B92-A463-E6A90B0FC498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E4E736-C7A6-4DBF-A621-D36FA911D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946" y="925552"/>
            <a:ext cx="814039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ПУБЛИЧНОЕ ОБСУЖДЕНИЕ ПРИ ПРОВЕДЕНИИ ОЦЕНКИ РЕГУЛИРУЮЩЕГО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ВОЗДЕЙСТВИЯ ПРОЕКТОВ НОРМАТИВНЫХ ПРАВОВЫХ АКТОВ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61522"/>
            <a:ext cx="6894715" cy="45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6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12980" y="317243"/>
            <a:ext cx="9573208" cy="1567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Оценка регулирующего воздействия  как инструмент преодоления избыточных требований в сфере экономической деятельности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000999" y="1726166"/>
            <a:ext cx="452535" cy="50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817845" y="1716834"/>
            <a:ext cx="373224" cy="50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-1" y="2220687"/>
            <a:ext cx="5803641" cy="4539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Институт ОРВ позволяет подойти системно к процессам введения, изменения и отмены правовых норм, регулирующих экономическую деятельность, и обеспечить, как следствие, существенное повышение качества регулирования и предсказуемости (обоснованности)возможных изменений в правовое регулирование экономической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08916" y="2220687"/>
            <a:ext cx="5505060" cy="4539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Важным элементом процедуры ОРВ является проведение публичных консультаций  с заинтересованными сторонами, которое позволяет выявить позиции заинтересованных сторон, сделать процесс рассмотрения интересов всех затрагиваемых  новым регулированием групп прозрачным, обеспечить свободное заявление и возможность учета данных интересов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033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033" y="382385"/>
            <a:ext cx="766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ПОНЯТИЕ И НАЗНАЧЕНИЕ ОРВ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5" y="1246909"/>
            <a:ext cx="846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Оценка регулирующего воздействия – способ оценки ПОЗИТИВНЫХ И НЕГАТИВНЫХ эффектов вводимого или существующего регулирования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761861"/>
            <a:ext cx="2685520" cy="1978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145" y="5001208"/>
            <a:ext cx="268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АНАЛИЗ И КОЛИЧЕСТВЕННАЯ ОЦЕНКА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3638939" y="3293706"/>
            <a:ext cx="914400" cy="9144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9" y="2761860"/>
            <a:ext cx="2313992" cy="19780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3340" y="5001208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ПУБЛИЧНЫЕ КОНСУЛЬТАЦИИ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7072605" y="3293706"/>
            <a:ext cx="914400" cy="9144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6" y="2761860"/>
            <a:ext cx="2202023" cy="19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587" y="764404"/>
            <a:ext cx="72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КЛЮЧЕВЫЕ ЦЕЛИ ОРВ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0" y="354563"/>
            <a:ext cx="2431691" cy="18661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03036" y="1679511"/>
            <a:ext cx="5710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Рассчитать выгоды и издержки субъектов предпринимательской и иной экономической деятельности, других заинтересованных лиц.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Оценить воздействие регулирования на деловой климат и инвестиционную привлекательность региона, конкуренцию и структуру рынков.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Обеспечить выбор наиболее эффективного варианта решения проблем.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Снизить риски, связанные с введением нового регулирования, и повысить доверие граждан и бизнеса к принимаемым государством решениям.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" y="3750906"/>
            <a:ext cx="2295330" cy="25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6536" y="261458"/>
            <a:ext cx="9384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Основные требования, обеспечивающие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роведение процедуры ОРВ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4" y="987770"/>
            <a:ext cx="1610947" cy="1502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085" y="1614791"/>
            <a:ext cx="2859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Анализ обоснованности предлагаемого способа регулирования (начиная с ранней стадии его разработки)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29" y="1614791"/>
            <a:ext cx="2465075" cy="1754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9904" y="1723115"/>
            <a:ext cx="3301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Количественное и качественное сопоставление предлагаемых результатов реализации различных вариантов предлагаемого регулирования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32" y="3738769"/>
            <a:ext cx="3445618" cy="2821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4" y="4038298"/>
            <a:ext cx="2280163" cy="1646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9932" y="4221804"/>
            <a:ext cx="501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Свободный доступ заинтересованных лиц для высказывания предложений и обеспечения учета таких предложений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90671" y="5684300"/>
            <a:ext cx="451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4. Разделение функций органов-разработчиков и уполномоченного органа при проведении процедур ОРВ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97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1611" y="186261"/>
            <a:ext cx="871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ОСНОВНЫЕ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ПРОБЛЕМЫ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ПРИ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ПРОВЕДЕНИИ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ОРВ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498" y="971091"/>
            <a:ext cx="3788229" cy="23506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Не четко указывается, на решение какой проблемы направлено правовое регулирование. Неточное понимание проблемы может привести к принятию неправильного решения, а также избыточных </a:t>
            </a:r>
            <a:r>
              <a:rPr lang="ru-RU" sz="1400" dirty="0">
                <a:solidFill>
                  <a:srgbClr val="0070C0"/>
                </a:solidFill>
              </a:rPr>
              <a:t>м</a:t>
            </a:r>
            <a:r>
              <a:rPr lang="ru-RU" sz="1400" dirty="0" smtClean="0">
                <a:solidFill>
                  <a:srgbClr val="0070C0"/>
                </a:solidFill>
              </a:rPr>
              <a:t>ер или к ошибочному отказу от государственного регулирования, в результате чего проблема останется неразрешенной.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5282" y="971091"/>
            <a:ext cx="4272055" cy="25932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Нормы проекта акта носят преимущественно декларативный характер и предлагаемые разработчиком решения не конкретизированы и нося общественный характер. В результате этого затруднительно определить, как предусмотренные проектом акта мероприятия позволят достичь показателей, соответствующих целям регулирования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498" y="3564295"/>
            <a:ext cx="3937518" cy="29204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При определении причины государственного вмешательства часто указывается  наличие поручения о разработке проекта акта. В данном случае необходимо учитывать, что факт наличия поручения не может быть признан основанием необходимости введения  нового государственного регулирования, поскольку он сам по себе не идентифицирует проблем, а является лишь управленческим  решением, направленным на минимизацию ее последствий.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35282" y="4087514"/>
            <a:ext cx="4272055" cy="2397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Анализ издержек и выгод достижения поставленной цели правовым регулированием указывается, в основном, в качественном описании. Разработчиком пока не удается в своих заключениях количественно рассчитать оценку расходов и положительных эффектов 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6" y="1964447"/>
            <a:ext cx="2071396" cy="33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C000"/>
            </a:gs>
            <a:gs pos="18000">
              <a:schemeClr val="accent2">
                <a:lumMod val="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698" y="183995"/>
            <a:ext cx="7828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ОБЩАЯ СХЕМА ПРОЦЕДУРЫ ОРВ</a:t>
            </a:r>
            <a:endParaRPr lang="ru-RU" sz="2000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5190" y="1400844"/>
            <a:ext cx="2174489" cy="1349297"/>
          </a:xfrm>
          <a:prstGeom prst="roundRect">
            <a:avLst/>
          </a:prstGeom>
          <a:solidFill>
            <a:srgbClr val="FFC00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Уведомление о подготовке проекта </a:t>
            </a:r>
            <a:r>
              <a:rPr lang="ru-RU" sz="1600" b="1" dirty="0" smtClean="0">
                <a:solidFill>
                  <a:schemeClr val="tx1"/>
                </a:solidFill>
              </a:rPr>
              <a:t>НПА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9855" y="913065"/>
            <a:ext cx="4103647" cy="4237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Регулирующий 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2233" y="1447988"/>
            <a:ext cx="8826187" cy="2351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Публичное</a:t>
            </a:r>
            <a:r>
              <a:rPr lang="ru-RU" dirty="0"/>
              <a:t> </a:t>
            </a:r>
            <a:r>
              <a:rPr lang="ru-RU" sz="1400" dirty="0" smtClean="0"/>
              <a:t>обсуждение идеи проекта</a:t>
            </a:r>
            <a:r>
              <a:rPr lang="en-US" sz="1400" dirty="0" smtClean="0"/>
              <a:t> </a:t>
            </a:r>
            <a:r>
              <a:rPr lang="ru-RU" sz="1400" dirty="0" smtClean="0"/>
              <a:t>на </a:t>
            </a:r>
            <a:r>
              <a:rPr lang="en-US" sz="1400" dirty="0" smtClean="0"/>
              <a:t>regulation.khv.gov.ru</a:t>
            </a:r>
            <a:r>
              <a:rPr lang="ru-RU" sz="1400" dirty="0" smtClean="0"/>
              <a:t>    (не менее 5 рабочих дней)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2233" y="1794343"/>
            <a:ext cx="8826187" cy="2240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сводки предложений  по результатам публичного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/>
              <a:t>обсуждения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233" y="2110816"/>
            <a:ext cx="8826187" cy="2643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Учет предложений по результатам по результатам публичного обсуждения при разработке проекта</a:t>
            </a:r>
            <a:endParaRPr lang="ru-RU" sz="14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670117" y="2810107"/>
            <a:ext cx="484632" cy="88094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5190" y="3702204"/>
            <a:ext cx="2174488" cy="11039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проекта </a:t>
            </a:r>
            <a:r>
              <a:rPr lang="ru-RU" sz="1400" b="1" dirty="0" smtClean="0">
                <a:solidFill>
                  <a:schemeClr val="tx1"/>
                </a:solidFill>
              </a:rPr>
              <a:t>НПА</a:t>
            </a:r>
            <a:r>
              <a:rPr lang="ru-RU" sz="1400" b="1" dirty="0" smtClean="0">
                <a:solidFill>
                  <a:schemeClr val="tx1"/>
                </a:solidFill>
              </a:rPr>
              <a:t>, составление сводного отчета и их публичное обсуждение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19855" y="2419815"/>
            <a:ext cx="4003286" cy="33032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Регулирующий орган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38907" y="2845708"/>
            <a:ext cx="5452947" cy="272481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проекта, сводного отчета об ОРВ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38907" y="3173185"/>
            <a:ext cx="4248616" cy="401444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Публичные обсуждения проекта, сводного отчета на </a:t>
            </a:r>
            <a:r>
              <a:rPr lang="en-US" sz="1200" dirty="0" smtClean="0"/>
              <a:t>regulation.khv.gov.ru 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93819" y="3178879"/>
            <a:ext cx="1706136" cy="409808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10 </a:t>
            </a:r>
            <a:r>
              <a:rPr lang="ru-RU" sz="1200" dirty="0" smtClean="0"/>
              <a:t>рабочих</a:t>
            </a:r>
            <a:r>
              <a:rPr lang="ru-RU" sz="1400" dirty="0" smtClean="0"/>
              <a:t> дней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38907" y="3665903"/>
            <a:ext cx="6161048" cy="223720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Подготовка сводки предложений по результатам публичного обсуждения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38908" y="3968926"/>
            <a:ext cx="6161047" cy="181356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Корректировка проекта, сводного отчета по результатам публичного обсуждения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38907" y="4254190"/>
            <a:ext cx="6161048" cy="421658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Направление проекта, сводного отчета, свода предложений в уполномоченный орган</a:t>
            </a:r>
            <a:endParaRPr lang="ru-RU" sz="1200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1670117" y="4817326"/>
            <a:ext cx="484632" cy="63562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5190" y="5464096"/>
            <a:ext cx="217448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Подготовка заключения об ОРВ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42878" y="4817327"/>
            <a:ext cx="4348976" cy="32338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Уполномоченный 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38907" y="5248737"/>
            <a:ext cx="4694664" cy="3157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экспертного заключения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623503" y="5248738"/>
            <a:ext cx="1984918" cy="3157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 10 дней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38907" y="5675971"/>
            <a:ext cx="6969513" cy="26480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Направление экспертного заключения разработчику проекта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38907" y="6034963"/>
            <a:ext cx="6969513" cy="2320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Размещение экспертного заключения на</a:t>
            </a:r>
            <a:r>
              <a:rPr lang="en-US" sz="1400" dirty="0" smtClean="0">
                <a:solidFill>
                  <a:schemeClr val="tx1"/>
                </a:solidFill>
              </a:rPr>
              <a:t> regulation.khv.gov.ru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401443" y="646770"/>
            <a:ext cx="8106936" cy="390293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Степень регулирующего воздействия при проведении процедуры ОРВ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1" y="121268"/>
            <a:ext cx="1080055" cy="105100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2234" y="2241395"/>
            <a:ext cx="87871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Высокая степень – от 20 рабочих дней. Проект </a:t>
            </a:r>
            <a:r>
              <a:rPr lang="ru-RU" dirty="0"/>
              <a:t>нормативного правового акта содержит положения, устанавливающие новые обязательные требования для субъектов предпринимательской и иной экономической деятельности, новые обязанности для субъектов предпринимательской и иной экономической </a:t>
            </a:r>
            <a:r>
              <a:rPr lang="ru-RU" dirty="0" smtClean="0"/>
              <a:t>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Средняя степень регулирующего воздействия – от 15 рабочих дней. Проект </a:t>
            </a:r>
            <a:r>
              <a:rPr lang="ru-RU" dirty="0"/>
              <a:t>нормативного правового акта содержит положения, изменяющие ранее предусмотренные нормативными правовыми актами обязательные требования для субъектов предпринимательской и иной экономической деятельности, обязанности для субъектов предпринимательской и иной экономической деятельности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Низкая </a:t>
            </a:r>
            <a:r>
              <a:rPr lang="ru-RU" dirty="0"/>
              <a:t>степень регулирующего воздействия – от </a:t>
            </a:r>
            <a:r>
              <a:rPr lang="ru-RU" dirty="0" smtClean="0"/>
              <a:t>10 </a:t>
            </a:r>
            <a:r>
              <a:rPr lang="ru-RU" dirty="0"/>
              <a:t>рабочих дней</a:t>
            </a:r>
            <a:r>
              <a:rPr lang="ru-RU" dirty="0" smtClean="0"/>
              <a:t>. Проект не относится к высокой и средней степени регулирующего воздействия. Однако, в отношении него, как затрагивающего вопросы осуществления предпринимательской деятельности, должна быть проведена процедура ОРВ.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12" y="121268"/>
            <a:ext cx="1887112" cy="1576271"/>
          </a:xfrm>
          <a:prstGeom prst="rect">
            <a:avLst/>
          </a:prstGeom>
          <a:solidFill>
            <a:srgbClr val="FFFF00"/>
          </a:solidFill>
          <a:ln w="57150">
            <a:solidFill>
              <a:srgbClr val="4DC3ED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02" y="234176"/>
            <a:ext cx="3231407" cy="21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0000"/>
            </a:gs>
            <a:gs pos="37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049" y="390294"/>
            <a:ext cx="674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ПУБЛИЧНЫЕ КОНСУЛЬТАЦИИ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928" y="1548905"/>
            <a:ext cx="7683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Выявить </a:t>
            </a:r>
            <a:r>
              <a:rPr lang="ru-RU" i="1" u="sng" dirty="0" smtClean="0">
                <a:solidFill>
                  <a:srgbClr val="C00000"/>
                </a:solidFill>
              </a:rPr>
              <a:t>целевую аудиторию </a:t>
            </a:r>
            <a:r>
              <a:rPr lang="ru-RU" dirty="0" smtClean="0"/>
              <a:t>проекта НПА, подлежащего ОРВ, и использовать адресную рассылку непосредственно тем, чьи интересы данный НПА затрагивает.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 smtClean="0">
                <a:solidFill>
                  <a:srgbClr val="C00000"/>
                </a:solidFill>
              </a:rPr>
              <a:t>Упрощать</a:t>
            </a:r>
            <a:r>
              <a:rPr lang="ru-RU" dirty="0" smtClean="0"/>
              <a:t> для предпринимательских объединений и экспертных организаций работу с проектом НПА, Пояснительная записка, отвечающая целям ОРВ, позволяет с минимальными временными затратами сформировать и предоставить позицию.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u="sng" dirty="0" smtClean="0">
                <a:solidFill>
                  <a:srgbClr val="C00000"/>
                </a:solidFill>
              </a:rPr>
              <a:t>Поддерживать</a:t>
            </a:r>
            <a:r>
              <a:rPr lang="ru-RU" dirty="0" smtClean="0"/>
              <a:t> обратную связь: </a:t>
            </a:r>
          </a:p>
          <a:p>
            <a:r>
              <a:rPr lang="ru-RU" dirty="0" smtClean="0"/>
              <a:t>    -   </a:t>
            </a:r>
            <a:r>
              <a:rPr lang="ru-RU" i="1" u="sng" dirty="0" smtClean="0">
                <a:solidFill>
                  <a:srgbClr val="C00000"/>
                </a:solidFill>
              </a:rPr>
              <a:t>фиксировать</a:t>
            </a:r>
            <a:r>
              <a:rPr lang="ru-RU" dirty="0" smtClean="0"/>
              <a:t> каждое поступающее предложение;</a:t>
            </a:r>
          </a:p>
          <a:p>
            <a:r>
              <a:rPr lang="ru-RU" dirty="0"/>
              <a:t> </a:t>
            </a:r>
            <a:r>
              <a:rPr lang="ru-RU" dirty="0" smtClean="0"/>
              <a:t>   -   </a:t>
            </a:r>
            <a:r>
              <a:rPr lang="ru-RU" i="1" u="sng" dirty="0" smtClean="0">
                <a:solidFill>
                  <a:srgbClr val="C00000"/>
                </a:solidFill>
              </a:rPr>
              <a:t>аргументировать</a:t>
            </a:r>
            <a:r>
              <a:rPr lang="ru-RU" dirty="0" smtClean="0"/>
              <a:t>, по каким причинам мнение не учтено;</a:t>
            </a:r>
          </a:p>
          <a:p>
            <a:r>
              <a:rPr lang="ru-RU" dirty="0"/>
              <a:t> </a:t>
            </a:r>
            <a:r>
              <a:rPr lang="ru-RU" dirty="0" smtClean="0"/>
              <a:t>   -   </a:t>
            </a:r>
            <a:r>
              <a:rPr lang="ru-RU" i="1" u="sng" dirty="0" smtClean="0">
                <a:solidFill>
                  <a:srgbClr val="C00000"/>
                </a:solidFill>
              </a:rPr>
              <a:t>информировать</a:t>
            </a:r>
            <a:r>
              <a:rPr lang="ru-RU" dirty="0" smtClean="0"/>
              <a:t> общественность о результатах ОРВ.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0" y="4716739"/>
            <a:ext cx="3883424" cy="19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980" y="350360"/>
            <a:ext cx="8541835" cy="369332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ФОРМИРОВАНИЕ ПУЛА ЭКСПЕРТОВ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61" y="825093"/>
            <a:ext cx="2623306" cy="1746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9261" y="2855823"/>
            <a:ext cx="2745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Для формирования базы экспертов пр</a:t>
            </a:r>
            <a:r>
              <a:rPr lang="ru-RU" sz="1400" b="1" dirty="0"/>
              <a:t>и</a:t>
            </a:r>
            <a:r>
              <a:rPr lang="ru-RU" sz="1400" b="1" dirty="0" smtClean="0"/>
              <a:t> проведении ОРВ необходимо определить круг потенциально заинтересованных участников обсуждений проекта НПА в ходе публичный консультаций. 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61171" y="5018049"/>
            <a:ext cx="2107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Для этого необходимо ответить на следующие вопросы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9" y="4708133"/>
            <a:ext cx="1135567" cy="1603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8703" y="2855823"/>
            <a:ext cx="4360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Интересы каких субъектов экономической деятельности затрагиваются при проведении ОРВ?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Какими компетенциями и знаниями должен обладать потенциальный эксперт в данной области?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Какие научные, образовательные и общественные организации могут объединять потенциально заинтересованных лиц?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0" y="894805"/>
            <a:ext cx="2910469" cy="1785905"/>
          </a:xfrm>
          <a:prstGeom prst="rect">
            <a:avLst/>
          </a:prstGeom>
          <a:solidFill>
            <a:schemeClr val="bg1"/>
          </a:solidFill>
          <a:ln w="76200">
            <a:solidFill>
              <a:srgbClr val="4DC3ED"/>
            </a:solidFill>
          </a:ln>
        </p:spPr>
      </p:pic>
    </p:spTree>
    <p:extLst>
      <p:ext uri="{BB962C8B-B14F-4D97-AF65-F5344CB8AC3E}">
        <p14:creationId xmlns:p14="http://schemas.microsoft.com/office/powerpoint/2010/main" val="2877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552</TotalTime>
  <Words>816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Головко О.В.</dc:creator>
  <cp:lastModifiedBy>Головко О.В.</cp:lastModifiedBy>
  <cp:revision>53</cp:revision>
  <dcterms:created xsi:type="dcterms:W3CDTF">2024-05-27T09:40:07Z</dcterms:created>
  <dcterms:modified xsi:type="dcterms:W3CDTF">2024-05-29T11:55:12Z</dcterms:modified>
</cp:coreProperties>
</file>