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62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2" r:id="rId1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436"/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2" y="77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noProof="0" smtClean="0"/>
              <a:t>Click to edit Master text styles</a:t>
            </a:r>
          </a:p>
          <a:p>
            <a:pPr lvl="1"/>
            <a:r>
              <a:rPr lang="en-GB" altLang="ru-RU" noProof="0" smtClean="0"/>
              <a:t>Second level</a:t>
            </a:r>
          </a:p>
          <a:p>
            <a:pPr lvl="2"/>
            <a:r>
              <a:rPr lang="en-GB" altLang="ru-RU" noProof="0" smtClean="0"/>
              <a:t>Third level</a:t>
            </a:r>
          </a:p>
          <a:p>
            <a:pPr lvl="3"/>
            <a:r>
              <a:rPr lang="en-GB" altLang="ru-RU" noProof="0" smtClean="0"/>
              <a:t>Fourth level</a:t>
            </a:r>
          </a:p>
          <a:p>
            <a:pPr lvl="4"/>
            <a:r>
              <a:rPr lang="en-GB" altLang="ru-RU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711346-7285-4894-9981-45298731749B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643780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796E387F-C42B-4105-BA57-9C03F5B1D952}" type="slidenum">
              <a:rPr lang="en-GB" altLang="ru-RU" sz="1200" b="0">
                <a:solidFill>
                  <a:schemeClr val="tx1"/>
                </a:solidFill>
              </a:rPr>
              <a:pPr/>
              <a:t>1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314203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10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01261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11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200637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12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769921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13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441130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14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13046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1490428F-5D5E-4C7D-880A-B827CD0F9373}" type="slidenum">
              <a:rPr lang="en-GB" altLang="ru-RU" sz="1200" b="0">
                <a:solidFill>
                  <a:schemeClr val="tx1"/>
                </a:solidFill>
              </a:rPr>
              <a:pPr/>
              <a:t>2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27745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A52A88E2-9746-4751-8EE6-89729285210C}" type="slidenum">
              <a:rPr lang="en-GB" altLang="ru-RU" sz="1200" b="0">
                <a:solidFill>
                  <a:schemeClr val="tx1"/>
                </a:solidFill>
              </a:rPr>
              <a:pPr/>
              <a:t>3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45053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F18B2346-7954-4FE0-B31F-0DF74E430700}" type="slidenum">
              <a:rPr lang="en-GB" altLang="ru-RU" sz="1200" b="0">
                <a:solidFill>
                  <a:schemeClr val="tx1"/>
                </a:solidFill>
              </a:rPr>
              <a:pPr/>
              <a:t>4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382742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5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36784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6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094297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7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1161633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8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14854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5CC04AC-BFBF-4F01-A18F-1AEA0CA2DA68}" type="slidenum">
              <a:rPr lang="en-GB" altLang="ru-RU" sz="1200" b="0">
                <a:solidFill>
                  <a:schemeClr val="tx1"/>
                </a:solidFill>
              </a:rPr>
              <a:pPr/>
              <a:t>9</a:t>
            </a:fld>
            <a:endParaRPr lang="en-GB" altLang="ru-RU" sz="1200" b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13258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www.company.com</a:t>
            </a:r>
            <a:endParaRPr lang="fr-FR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ru-RU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ru-RU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465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8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423079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5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7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8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9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8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9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1845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550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text styles</a:t>
            </a:r>
          </a:p>
          <a:p>
            <a:pPr lvl="1"/>
            <a:r>
              <a:rPr lang="fr-FR" altLang="ru-RU" smtClean="0"/>
              <a:t>Second level</a:t>
            </a:r>
          </a:p>
          <a:p>
            <a:pPr lvl="2"/>
            <a:r>
              <a:rPr lang="fr-FR" altLang="ru-RU" smtClean="0"/>
              <a:t>Third level</a:t>
            </a:r>
          </a:p>
          <a:p>
            <a:pPr lvl="3"/>
            <a:r>
              <a:rPr lang="fr-FR" altLang="ru-RU" smtClean="0"/>
              <a:t>Fourth level</a:t>
            </a:r>
          </a:p>
          <a:p>
            <a:pPr lvl="4"/>
            <a:r>
              <a:rPr lang="fr-FR" altLang="ru-RU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www.company.com</a:t>
            </a:r>
            <a:endParaRPr lang="fr-FR" altLang="ru-RU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96874"/>
            <a:ext cx="7659941" cy="97472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/>
              <a:t>Муниципальное бюджетное общеобразовательное учреждение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«Средняя общеобразовательная школа</a:t>
            </a:r>
            <a:r>
              <a:rPr lang="en-US" altLang="ru-RU" sz="2000" b="1" dirty="0" smtClean="0"/>
              <a:t> </a:t>
            </a:r>
            <a:r>
              <a:rPr lang="ru-RU" altLang="ru-RU" sz="2000" b="1" dirty="0" smtClean="0"/>
              <a:t>№ 8»</a:t>
            </a:r>
            <a:endParaRPr lang="en-US" altLang="ru-RU" sz="2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985963"/>
            <a:ext cx="7162800" cy="30615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200" b="1" dirty="0" smtClean="0">
                <a:cs typeface="Calibri" panose="020F0502020204030204" pitchFamily="34" charset="0"/>
              </a:rPr>
              <a:t>Об участии МБОУ СОШ № 8 в проекте адресной методической помощи в качестве школы-куратора, школы, имеющей стабильно высокие образовательные результаты</a:t>
            </a:r>
            <a:endParaRPr lang="en-US" altLang="ru-RU" sz="3200" b="1" dirty="0" smtClean="0">
              <a:cs typeface="Calibri" panose="020F0502020204030204" pitchFamily="34" charset="0"/>
            </a:endParaRPr>
          </a:p>
        </p:txBody>
      </p:sp>
      <p:pic>
        <p:nvPicPr>
          <p:cNvPr id="410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57188"/>
            <a:ext cx="6985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1530402" y="5272088"/>
            <a:ext cx="62800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tx1"/>
                </a:solidFill>
              </a:rPr>
              <a:t>Город Радужный, ХМАО-Югра</a:t>
            </a:r>
            <a:br>
              <a:rPr lang="ru-RU" altLang="ru-RU" sz="2000" dirty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Коллегия управления образования 17.04.2023 </a:t>
            </a:r>
            <a:r>
              <a:rPr lang="ru-RU" altLang="ru-RU" sz="2000" dirty="0">
                <a:solidFill>
                  <a:schemeClr val="tx1"/>
                </a:solidFill>
              </a:rPr>
              <a:t>г</a:t>
            </a:r>
            <a:r>
              <a:rPr lang="ru-RU" altLang="ru-RU" sz="1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200" dirty="0" smtClean="0">
                <a:solidFill>
                  <a:schemeClr val="bg1"/>
                </a:solidFill>
              </a:rPr>
              <a:t>Результаты </a:t>
            </a:r>
            <a:br>
              <a:rPr lang="ru-RU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контрольных работ (2020-2021уч.год)</a:t>
            </a:r>
            <a:br>
              <a:rPr lang="ru-RU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и ОГЭ предметов по выбору (2021-2022 </a:t>
            </a:r>
            <a:r>
              <a:rPr lang="ru-RU" altLang="ru-RU" sz="2200" dirty="0" err="1" smtClean="0">
                <a:solidFill>
                  <a:schemeClr val="bg1"/>
                </a:solidFill>
              </a:rPr>
              <a:t>уч.год</a:t>
            </a:r>
            <a:r>
              <a:rPr lang="ru-RU" altLang="ru-RU" sz="2200" dirty="0" smtClean="0">
                <a:solidFill>
                  <a:schemeClr val="bg1"/>
                </a:solidFill>
              </a:rPr>
              <a:t>)</a:t>
            </a:r>
            <a:endParaRPr lang="en-US" altLang="ru-RU" sz="2200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16" y="1993210"/>
            <a:ext cx="8309568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4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200" dirty="0" smtClean="0">
                <a:solidFill>
                  <a:schemeClr val="bg1"/>
                </a:solidFill>
              </a:rPr>
              <a:t>Сравнительный анализ результатов ЕГЭ </a:t>
            </a:r>
            <a:br>
              <a:rPr lang="ru-RU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(за последние 3 года)</a:t>
            </a:r>
            <a:endParaRPr lang="en-US" altLang="ru-RU" sz="2200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10" y="2017596"/>
            <a:ext cx="7693819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200" dirty="0" smtClean="0">
                <a:solidFill>
                  <a:schemeClr val="bg1"/>
                </a:solidFill>
              </a:rPr>
              <a:t>Сравнительный анализ результатов ЕГЭ </a:t>
            </a:r>
            <a:br>
              <a:rPr lang="ru-RU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(за последние 3 года)</a:t>
            </a:r>
            <a:endParaRPr lang="en-US" altLang="ru-RU" sz="2200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29" y="1968829"/>
            <a:ext cx="7541406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200" dirty="0" smtClean="0">
                <a:solidFill>
                  <a:schemeClr val="bg1"/>
                </a:solidFill>
              </a:rPr>
              <a:t>Сравнительный анализ результатов ЕГЭ </a:t>
            </a:r>
            <a:br>
              <a:rPr lang="ru-RU" altLang="ru-RU" sz="2200" dirty="0" smtClean="0">
                <a:solidFill>
                  <a:schemeClr val="bg1"/>
                </a:solidFill>
              </a:rPr>
            </a:br>
            <a:r>
              <a:rPr lang="ru-RU" altLang="ru-RU" sz="2200" dirty="0" smtClean="0">
                <a:solidFill>
                  <a:schemeClr val="bg1"/>
                </a:solidFill>
              </a:rPr>
              <a:t>(за последние 3 года)</a:t>
            </a:r>
            <a:endParaRPr lang="en-US" altLang="ru-RU" sz="2200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38" y="2221822"/>
            <a:ext cx="7388992" cy="391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0166" y="1622171"/>
            <a:ext cx="7680325" cy="4385437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Д</a:t>
            </a:r>
            <a:r>
              <a:rPr lang="ru-RU" b="1" dirty="0" smtClean="0"/>
              <a:t>оля </a:t>
            </a:r>
            <a:r>
              <a:rPr lang="ru-RU" b="1" dirty="0"/>
              <a:t>обучающихся, принявших участие в муниципальном этапе ВОШ </a:t>
            </a:r>
            <a:r>
              <a:rPr lang="ru-RU" b="1" dirty="0" smtClean="0"/>
              <a:t>составляет от </a:t>
            </a:r>
            <a:r>
              <a:rPr lang="ru-RU" b="1" dirty="0"/>
              <a:t>22% до 26% </a:t>
            </a:r>
            <a:r>
              <a:rPr lang="ru-RU" b="1" dirty="0" smtClean="0"/>
              <a:t>от </a:t>
            </a:r>
            <a:r>
              <a:rPr lang="ru-RU" b="1" dirty="0"/>
              <a:t>общего числа </a:t>
            </a:r>
            <a:r>
              <a:rPr lang="ru-RU" b="1" dirty="0" smtClean="0"/>
              <a:t>обучающихся учащихся </a:t>
            </a:r>
            <a:r>
              <a:rPr lang="ru-RU" b="1" dirty="0"/>
              <a:t>7-11 </a:t>
            </a:r>
            <a:r>
              <a:rPr lang="ru-RU" b="1" dirty="0" smtClean="0"/>
              <a:t>классов;</a:t>
            </a:r>
            <a:endParaRPr lang="ru-RU" b="1" dirty="0" smtClean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Д</a:t>
            </a:r>
            <a:r>
              <a:rPr lang="ru-RU" b="1" dirty="0" smtClean="0"/>
              <a:t>оля </a:t>
            </a:r>
            <a:r>
              <a:rPr lang="ru-RU" b="1" dirty="0"/>
              <a:t>обучающихся, принявших участие в региональном этапе </a:t>
            </a:r>
            <a:r>
              <a:rPr lang="ru-RU" b="1" dirty="0" smtClean="0"/>
              <a:t>ВОШ составляет</a:t>
            </a:r>
            <a:r>
              <a:rPr lang="ru-RU" dirty="0" smtClean="0"/>
              <a:t> </a:t>
            </a:r>
            <a:r>
              <a:rPr lang="ru-RU" b="1" dirty="0"/>
              <a:t>10-12 учащихся </a:t>
            </a:r>
            <a:r>
              <a:rPr lang="ru-RU" b="1" dirty="0" smtClean="0"/>
              <a:t>9-11 классов;</a:t>
            </a:r>
            <a:endParaRPr lang="ru-RU" b="1" dirty="0" smtClean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За период с 2019 по 2022 </a:t>
            </a:r>
            <a:r>
              <a:rPr lang="ru-RU" b="1" dirty="0" smtClean="0"/>
              <a:t>годы </a:t>
            </a:r>
            <a:r>
              <a:rPr lang="ru-RU" b="1" dirty="0"/>
              <a:t>8 учащихся </a:t>
            </a:r>
            <a:r>
              <a:rPr lang="ru-RU" b="1" dirty="0" smtClean="0"/>
              <a:t>школы стали </a:t>
            </a:r>
            <a:r>
              <a:rPr lang="ru-RU" b="1" dirty="0"/>
              <a:t>победителями и призёрами РЭО по истории и праву. </a:t>
            </a:r>
            <a:endParaRPr lang="en-US" alt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7534466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Результаты участия во всероссийской олимпиаде школьников за период 2019-2022</a:t>
            </a:r>
            <a:endParaRPr lang="en-US" altLang="ru-RU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18388" y="2536254"/>
            <a:ext cx="7680325" cy="7921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ru-RU" altLang="ru-RU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  <a:endParaRPr lang="en-US" altLang="ru-RU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37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025" y="327025"/>
            <a:ext cx="6994525" cy="110013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Статус стажировочной площадки по методическому сопровождению</a:t>
            </a:r>
            <a:endParaRPr lang="en-US" altLang="ru-RU" sz="28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22438"/>
            <a:ext cx="7680325" cy="4148010"/>
          </a:xfrm>
        </p:spPr>
        <p:txBody>
          <a:bodyPr/>
          <a:lstStyle/>
          <a:p>
            <a:pPr marL="0" indent="539750" algn="just" eaLnBrk="1" hangingPunct="1">
              <a:buFontTx/>
              <a:buNone/>
              <a:defRPr/>
            </a:pPr>
            <a:r>
              <a:rPr lang="ru-RU" altLang="ru-R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приказом Департамента образования и науки ХМАО-Югры от 23.11.2022 </a:t>
            </a:r>
            <a:r>
              <a:rPr lang="ru-RU" altLang="ru-R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№10-П-2635 </a:t>
            </a:r>
            <a:r>
              <a:rPr lang="ru-RU" altLang="ru-R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МБОУ СОШ </a:t>
            </a:r>
            <a:r>
              <a:rPr lang="ru-RU" altLang="ru-R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№8 </a:t>
            </a:r>
            <a:r>
              <a:rPr lang="ru-RU" altLang="ru-RU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включена в перечень общеобразовательных организаций, имеющих стабильно высокие образовательные результаты в Ханты-Мансийском автономном округе – Югре, на 2022-2023 учебный год и  определена стажировочной площадкой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altLang="ru-RU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1776412"/>
            <a:ext cx="7680325" cy="4231196"/>
          </a:xfrm>
        </p:spPr>
        <p:txBody>
          <a:bodyPr/>
          <a:lstStyle/>
          <a:p>
            <a:pPr marL="0" indent="539750" algn="just" eaLnBrk="1" hangingPunct="1">
              <a:buFontTx/>
              <a:buNone/>
              <a:defRPr/>
            </a:pP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В соответствии с приказом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Департамента образования и науки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ХМАО-Югры от 15.02.2023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№10-П-345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разработан муниципальный план мероприятий по оказанию адресной методической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поддержки МБОУ СОШ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/>
            </a:r>
            <a:br>
              <a:rPr lang="ru-RU" altLang="ru-RU" sz="2800" b="1" dirty="0" smtClean="0">
                <a:latin typeface="+mj-lt"/>
                <a:cs typeface="Calibri" panose="020F0502020204030204" pitchFamily="34" charset="0"/>
              </a:rPr>
            </a:b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№2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на 2022-2023 учебный год и  определены основные организационно-педагогические  </a:t>
            </a:r>
            <a:r>
              <a:rPr lang="ru-RU" altLang="ru-RU" sz="2800" b="1" dirty="0" smtClean="0">
                <a:latin typeface="+mj-lt"/>
                <a:cs typeface="Calibri" panose="020F0502020204030204" pitchFamily="34" charset="0"/>
              </a:rPr>
              <a:t>мероприятия</a:t>
            </a:r>
            <a:endParaRPr lang="ru-RU" altLang="ru-RU" sz="2800" b="1" dirty="0" smtClean="0">
              <a:latin typeface="+mj-lt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altLang="ru-RU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6994525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</a:rPr>
              <a:t>Адресная методическая помощь и взаимодействие с МБОУ СОШ № 2</a:t>
            </a:r>
            <a:endParaRPr lang="en-US" altLang="ru-RU" sz="2800" dirty="0">
              <a:solidFill>
                <a:schemeClr val="bg1"/>
              </a:solidFill>
            </a:endParaRPr>
          </a:p>
        </p:txBody>
      </p:sp>
      <p:pic>
        <p:nvPicPr>
          <p:cNvPr id="8196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73125" y="1731962"/>
            <a:ext cx="7680325" cy="4696270"/>
          </a:xfrm>
        </p:spPr>
        <p:txBody>
          <a:bodyPr/>
          <a:lstStyle/>
          <a:p>
            <a:pPr marL="0" indent="357188" algn="just" eaLnBrk="1" hangingPunct="1">
              <a:buFontTx/>
              <a:buNone/>
              <a:defRPr/>
            </a:pPr>
            <a:r>
              <a:rPr lang="ru-RU" altLang="ru-RU" sz="2600" b="1" u="sng" dirty="0" smtClean="0">
                <a:cs typeface="Calibri" panose="020F0502020204030204" pitchFamily="34" charset="0"/>
              </a:rPr>
              <a:t>Были запланированы и проведены: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600" b="1" dirty="0" smtClean="0">
                <a:cs typeface="Calibri" panose="020F0502020204030204" pitchFamily="34" charset="0"/>
              </a:rPr>
              <a:t>Беседы </a:t>
            </a:r>
            <a:r>
              <a:rPr lang="ru-RU" altLang="ru-RU" sz="2600" b="1" dirty="0" smtClean="0">
                <a:cs typeface="Calibri" panose="020F0502020204030204" pitchFamily="34" charset="0"/>
              </a:rPr>
              <a:t>с </a:t>
            </a:r>
            <a:r>
              <a:rPr lang="ru-RU" altLang="ru-RU" sz="2600" b="1" dirty="0" smtClean="0">
                <a:cs typeface="Calibri" panose="020F0502020204030204" pitchFamily="34" charset="0"/>
              </a:rPr>
              <a:t>руководителем школы </a:t>
            </a:r>
            <a:r>
              <a:rPr lang="ru-RU" altLang="ru-RU" sz="2600" b="1" dirty="0" smtClean="0">
                <a:cs typeface="Calibri" panose="020F0502020204030204" pitchFamily="34" charset="0"/>
              </a:rPr>
              <a:t>и рабочее совещание с управленческой командой по вопросам взаимодействия с МБОУ СОШ </a:t>
            </a:r>
            <a:r>
              <a:rPr lang="ru-RU" altLang="ru-RU" sz="2600" b="1" dirty="0" smtClean="0">
                <a:cs typeface="Calibri" panose="020F0502020204030204" pitchFamily="34" charset="0"/>
              </a:rPr>
              <a:t>№2  </a:t>
            </a:r>
            <a:r>
              <a:rPr lang="ru-RU" altLang="ru-RU" sz="2600" b="1" dirty="0" smtClean="0">
                <a:cs typeface="Calibri" panose="020F0502020204030204" pitchFamily="34" charset="0"/>
              </a:rPr>
              <a:t>в условиях реализации «Проекта+16</a:t>
            </a:r>
            <a:r>
              <a:rPr lang="ru-RU" altLang="ru-RU" sz="2600" b="1" dirty="0" smtClean="0">
                <a:cs typeface="Calibri" panose="020F0502020204030204" pitchFamily="34" charset="0"/>
              </a:rPr>
              <a:t>»;</a:t>
            </a:r>
            <a:endParaRPr lang="ru-RU" altLang="ru-RU" sz="2600" b="1" dirty="0" smtClean="0">
              <a:cs typeface="Calibri" panose="020F050202020403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600" b="1" dirty="0" smtClean="0">
                <a:cs typeface="Calibri" panose="020F0502020204030204" pitchFamily="34" charset="0"/>
              </a:rPr>
              <a:t>Знакомство с локальными актами </a:t>
            </a:r>
            <a:r>
              <a:rPr lang="ru-RU" altLang="ru-RU" sz="2600" b="1" dirty="0" smtClean="0">
                <a:cs typeface="Calibri" panose="020F0502020204030204" pitchFamily="34" charset="0"/>
              </a:rPr>
              <a:t>школы;</a:t>
            </a:r>
            <a:endParaRPr lang="ru-RU" altLang="ru-RU" sz="2600" b="1" dirty="0" smtClean="0">
              <a:cs typeface="Calibri" panose="020F050202020403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600" b="1" dirty="0">
                <a:cs typeface="Calibri" panose="020F0502020204030204" pitchFamily="34" charset="0"/>
              </a:rPr>
              <a:t>Анализ аттестационного уровня педагогов СОШ №</a:t>
            </a:r>
            <a:r>
              <a:rPr lang="ru-RU" altLang="ru-RU" sz="2600" b="1" dirty="0" smtClean="0">
                <a:cs typeface="Calibri" panose="020F0502020204030204" pitchFamily="34" charset="0"/>
              </a:rPr>
              <a:t>2;</a:t>
            </a:r>
            <a:endParaRPr lang="ru-RU" altLang="ru-RU" sz="2600" b="1" dirty="0">
              <a:cs typeface="Calibri" panose="020F050202020403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600" b="1" dirty="0" smtClean="0">
                <a:cs typeface="Calibri" panose="020F0502020204030204" pitchFamily="34" charset="0"/>
              </a:rPr>
              <a:t>Изучение </a:t>
            </a:r>
            <a:r>
              <a:rPr lang="ru-RU" altLang="ru-RU" sz="2600" b="1" dirty="0" smtClean="0">
                <a:cs typeface="Calibri" panose="020F0502020204030204" pitchFamily="34" charset="0"/>
              </a:rPr>
              <a:t>перспективного плана повышения квалификации, планов самообразования </a:t>
            </a:r>
            <a:r>
              <a:rPr lang="ru-RU" altLang="ru-RU" sz="2600" b="1" dirty="0" smtClean="0">
                <a:cs typeface="Calibri" panose="020F0502020204030204" pitchFamily="34" charset="0"/>
              </a:rPr>
              <a:t>педагогов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alt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6994525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</a:rPr>
              <a:t>Адресная методическая помощь и взаимодействие с МБОУ СОШ № 2</a:t>
            </a:r>
            <a:endParaRPr lang="en-US" altLang="ru-RU" sz="2800" dirty="0">
              <a:solidFill>
                <a:schemeClr val="bg1"/>
              </a:solidFill>
            </a:endParaRPr>
          </a:p>
        </p:txBody>
      </p:sp>
      <p:pic>
        <p:nvPicPr>
          <p:cNvPr id="10244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47750" y="1539875"/>
            <a:ext cx="7680325" cy="471462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2600" b="1" u="sng" dirty="0" smtClean="0"/>
              <a:t>Были  проведены следующие </a:t>
            </a:r>
            <a:r>
              <a:rPr lang="ru-RU" sz="2600" b="1" u="sng" dirty="0" smtClean="0"/>
              <a:t>мероприятия</a:t>
            </a:r>
            <a:r>
              <a:rPr lang="ru-RU" sz="2600" b="1" u="sng" dirty="0" smtClean="0"/>
              <a:t>: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600" b="1" dirty="0">
                <a:cs typeface="Calibri" panose="020F0502020204030204" pitchFamily="34" charset="0"/>
              </a:rPr>
              <a:t>Анализ рискового профиля школы по итогам регионального </a:t>
            </a:r>
            <a:r>
              <a:rPr lang="ru-RU" altLang="ru-RU" sz="2600" b="1" dirty="0" smtClean="0">
                <a:cs typeface="Calibri" panose="020F0502020204030204" pitchFamily="34" charset="0"/>
              </a:rPr>
              <a:t>мониторинга;</a:t>
            </a:r>
            <a:endParaRPr lang="ru-RU" altLang="ru-RU" sz="2600" b="1" dirty="0"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600" b="1" dirty="0" smtClean="0"/>
              <a:t>Разработка антирисковой программы;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600" b="1" dirty="0" smtClean="0"/>
              <a:t>Посещение </a:t>
            </a:r>
            <a:r>
              <a:rPr lang="ru-RU" sz="2600" b="1" dirty="0" smtClean="0"/>
              <a:t>педагогами и заместителями директора  </a:t>
            </a:r>
            <a:r>
              <a:rPr lang="ru-RU" sz="2600" b="1" dirty="0" smtClean="0"/>
              <a:t>СОШ </a:t>
            </a:r>
            <a:r>
              <a:rPr lang="ru-RU" sz="2600" b="1" dirty="0" smtClean="0"/>
              <a:t>№ 2 </a:t>
            </a:r>
            <a:r>
              <a:rPr lang="ru-RU" sz="2600" b="1" dirty="0" smtClean="0"/>
              <a:t>методического семинара-практикума  </a:t>
            </a:r>
            <a:r>
              <a:rPr lang="ru-RU" sz="2600" b="1" dirty="0" smtClean="0"/>
              <a:t>в СОШ № 8 по теме: «Современный урок в условиях реализации ФГОС</a:t>
            </a:r>
            <a:r>
              <a:rPr lang="ru-RU" sz="2600" b="1" dirty="0" smtClean="0"/>
              <a:t>»;</a:t>
            </a:r>
            <a:endParaRPr lang="ru-RU" sz="2600" b="1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600" b="1" dirty="0" smtClean="0"/>
              <a:t>Посещение уроков учителей СОШ №2  кураторами </a:t>
            </a:r>
            <a:r>
              <a:rPr lang="ru-RU" sz="2600" b="1" dirty="0" smtClean="0"/>
              <a:t>СОШ </a:t>
            </a:r>
            <a:r>
              <a:rPr lang="ru-RU" sz="2600" b="1" dirty="0" smtClean="0"/>
              <a:t>№ 8. 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alt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6994525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Адресная методическая помощь и взаимодействие с МБОУ СОШ № 2</a:t>
            </a:r>
            <a:endParaRPr lang="en-US" altLang="ru-RU" sz="280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558163"/>
            <a:ext cx="7680325" cy="450430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b="1" u="sng" dirty="0"/>
              <a:t>Запланированы на апрель-май 2023 года: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dirty="0"/>
              <a:t>Посещение фестиваля открытых уроков учителей </a:t>
            </a:r>
            <a:r>
              <a:rPr lang="ru-RU" dirty="0" smtClean="0"/>
              <a:t>СОШ </a:t>
            </a:r>
            <a:r>
              <a:rPr lang="ru-RU" dirty="0"/>
              <a:t>№8 учителями и управленцами школы № </a:t>
            </a:r>
            <a:r>
              <a:rPr lang="ru-RU" dirty="0" smtClean="0"/>
              <a:t>2;</a:t>
            </a:r>
            <a:endParaRPr lang="ru-RU" dirty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Организация </a:t>
            </a:r>
            <a:r>
              <a:rPr lang="ru-RU" dirty="0"/>
              <a:t>Дня функциональной </a:t>
            </a:r>
            <a:r>
              <a:rPr lang="ru-RU" dirty="0" smtClean="0"/>
              <a:t>грамотности;</a:t>
            </a:r>
            <a:endParaRPr lang="ru-RU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Анализ деятельности </a:t>
            </a:r>
            <a:r>
              <a:rPr lang="ru-RU" dirty="0"/>
              <a:t>по обеспечению повышения квалификации руководящих и педагогических работников МБОУ СОШ №</a:t>
            </a:r>
            <a:r>
              <a:rPr lang="ru-RU" dirty="0" smtClean="0"/>
              <a:t>2;</a:t>
            </a:r>
            <a:endParaRPr lang="ru-RU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Обсуждение </a:t>
            </a:r>
            <a:r>
              <a:rPr lang="ru-RU" dirty="0"/>
              <a:t>с управленческой командой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СОШ № 2  </a:t>
            </a:r>
            <a:r>
              <a:rPr lang="ru-RU" dirty="0"/>
              <a:t>возникающих в ходе реализации текущих проблем и </a:t>
            </a:r>
            <a:r>
              <a:rPr lang="ru-RU" dirty="0" smtClean="0"/>
              <a:t>трудностей;</a:t>
            </a:r>
            <a:endParaRPr lang="ru-RU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Обсуждение </a:t>
            </a:r>
            <a:r>
              <a:rPr lang="ru-RU" dirty="0"/>
              <a:t>промежуточных результатов работы и эффективности принимаемых мер.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alt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6994525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</a:rPr>
              <a:t>Адресная методическая помощь и взаимодействие с МБОУ СОШ № 2</a:t>
            </a:r>
            <a:endParaRPr lang="en-US" altLang="ru-RU" sz="2800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5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0166" y="1622171"/>
            <a:ext cx="7680325" cy="4385437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 smtClean="0"/>
              <a:t>Государственная </a:t>
            </a:r>
            <a:r>
              <a:rPr lang="ru-RU" b="1" dirty="0"/>
              <a:t>итоговая </a:t>
            </a:r>
            <a:r>
              <a:rPr lang="ru-RU" b="1" dirty="0" smtClean="0"/>
              <a:t>аттестация;</a:t>
            </a:r>
            <a:endParaRPr lang="ru-RU" b="1" dirty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Всероссийские проверочные </a:t>
            </a:r>
            <a:r>
              <a:rPr lang="ru-RU" b="1" dirty="0" smtClean="0"/>
              <a:t>работы;</a:t>
            </a:r>
            <a:endParaRPr lang="ru-RU" b="1" dirty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Олимпиады и </a:t>
            </a:r>
            <a:r>
              <a:rPr lang="ru-RU" b="1" dirty="0" smtClean="0"/>
              <a:t>конкурсы;</a:t>
            </a:r>
            <a:endParaRPr lang="ru-RU" b="1" dirty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Образовательные и профессиональные </a:t>
            </a:r>
            <a:r>
              <a:rPr lang="ru-RU" b="1" dirty="0" smtClean="0"/>
              <a:t>траектории;</a:t>
            </a:r>
            <a:endParaRPr lang="ru-RU" b="1" dirty="0"/>
          </a:p>
          <a:p>
            <a:pPr marL="457200" indent="-457200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b="1" dirty="0"/>
              <a:t>Региональные диагностические </a:t>
            </a:r>
            <a:r>
              <a:rPr lang="ru-RU" b="1" dirty="0" smtClean="0"/>
              <a:t>работы;</a:t>
            </a:r>
            <a:endParaRPr lang="ru-RU" b="1" dirty="0"/>
          </a:p>
          <a:p>
            <a:pPr marL="457200" indent="-457200" eaLnBrk="1" hangingPunct="1">
              <a:spcBef>
                <a:spcPts val="0"/>
              </a:spcBef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ru-RU" b="1" dirty="0"/>
              <a:t>Диагностические/контрольные </a:t>
            </a:r>
            <a:r>
              <a:rPr lang="ru-RU" b="1" dirty="0" smtClean="0"/>
              <a:t>работы</a:t>
            </a:r>
            <a:r>
              <a:rPr lang="en-US" b="1" dirty="0" smtClean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b="1" u="sng" dirty="0" smtClean="0"/>
              <a:t>Критерии контекстного анализа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b="1" dirty="0" smtClean="0"/>
              <a:t>Кадровый состав </a:t>
            </a:r>
            <a:r>
              <a:rPr lang="ru-RU" b="1" dirty="0" smtClean="0"/>
              <a:t>организации;</a:t>
            </a:r>
            <a:endParaRPr lang="ru-RU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b="1" dirty="0" smtClean="0"/>
              <a:t>Неблагоприятные социальные </a:t>
            </a:r>
            <a:r>
              <a:rPr lang="ru-RU" b="1" dirty="0" smtClean="0"/>
              <a:t>условия;</a:t>
            </a:r>
            <a:endParaRPr lang="ru-RU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b="1" dirty="0" smtClean="0"/>
              <a:t>Тип образовательной </a:t>
            </a:r>
            <a:r>
              <a:rPr lang="ru-RU" b="1" dirty="0" smtClean="0"/>
              <a:t>организации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eaLnBrk="1" hangingPunct="1">
              <a:spcBef>
                <a:spcPts val="0"/>
              </a:spcBef>
              <a:buClr>
                <a:schemeClr val="accent6"/>
              </a:buClr>
              <a:buNone/>
              <a:defRPr/>
            </a:pPr>
            <a:endParaRPr lang="en-US" alt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327025"/>
            <a:ext cx="7534466" cy="110013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Обязательные критерии и показатели комплексной оценки качества образовательных результатов</a:t>
            </a:r>
            <a:endParaRPr lang="en-US" altLang="ru-RU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7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Значения Индекса образовательных результатов (ИОР)</a:t>
            </a:r>
            <a:br>
              <a:rPr lang="ru-RU" altLang="ru-RU" dirty="0" smtClean="0">
                <a:solidFill>
                  <a:schemeClr val="bg1"/>
                </a:solidFill>
              </a:rPr>
            </a:br>
            <a:r>
              <a:rPr lang="ru-RU" altLang="ru-RU" dirty="0" smtClean="0">
                <a:solidFill>
                  <a:schemeClr val="bg1"/>
                </a:solidFill>
              </a:rPr>
              <a:t>МБОУ СОШ № 8</a:t>
            </a:r>
            <a:br>
              <a:rPr lang="ru-RU" altLang="ru-RU" dirty="0" smtClean="0">
                <a:solidFill>
                  <a:schemeClr val="bg1"/>
                </a:solidFill>
              </a:rPr>
            </a:br>
            <a:r>
              <a:rPr lang="ru-RU" altLang="ru-RU" dirty="0" smtClean="0">
                <a:solidFill>
                  <a:schemeClr val="bg1"/>
                </a:solidFill>
              </a:rPr>
              <a:t>(за последние </a:t>
            </a:r>
            <a:r>
              <a:rPr lang="ru-RU" altLang="ru-RU" dirty="0" smtClean="0">
                <a:solidFill>
                  <a:schemeClr val="bg1"/>
                </a:solidFill>
              </a:rPr>
              <a:t>три учебных </a:t>
            </a:r>
            <a:r>
              <a:rPr lang="ru-RU" altLang="ru-RU" dirty="0" smtClean="0">
                <a:solidFill>
                  <a:schemeClr val="bg1"/>
                </a:solidFill>
              </a:rPr>
              <a:t>года)</a:t>
            </a:r>
            <a:endParaRPr lang="en-US" altLang="ru-RU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061" y="2124284"/>
            <a:ext cx="6706181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6025" y="199008"/>
            <a:ext cx="6994525" cy="162979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anchor="ctr"/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Сравнительный анализ результатов ОГЭ по русскому языку и математике </a:t>
            </a:r>
            <a:r>
              <a:rPr lang="en-US" altLang="ru-RU" dirty="0" smtClean="0">
                <a:solidFill>
                  <a:schemeClr val="bg1"/>
                </a:solidFill>
              </a:rPr>
              <a:t/>
            </a:r>
            <a:br>
              <a:rPr lang="en-US" altLang="ru-RU" dirty="0" smtClean="0">
                <a:solidFill>
                  <a:schemeClr val="bg1"/>
                </a:solidFill>
              </a:rPr>
            </a:br>
            <a:r>
              <a:rPr lang="ru-RU" altLang="ru-RU" dirty="0" smtClean="0">
                <a:solidFill>
                  <a:schemeClr val="bg1"/>
                </a:solidFill>
              </a:rPr>
              <a:t>(за последние два года)</a:t>
            </a:r>
            <a:endParaRPr lang="en-US" altLang="ru-RU" dirty="0">
              <a:solidFill>
                <a:schemeClr val="bg1"/>
              </a:solidFill>
            </a:endParaRPr>
          </a:p>
        </p:txBody>
      </p:sp>
      <p:pic>
        <p:nvPicPr>
          <p:cNvPr id="12292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76238"/>
            <a:ext cx="6985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38" y="1920058"/>
            <a:ext cx="777307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ru-RU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457</Words>
  <Application>Microsoft Office PowerPoint</Application>
  <PresentationFormat>Экран (4:3)</PresentationFormat>
  <Paragraphs>62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Default Design</vt:lpstr>
      <vt:lpstr>Муниципальное бюджетное общеобразовательное учреждение  «Средняя общеобразовательная школа № 8»</vt:lpstr>
      <vt:lpstr>Статус стажировочной площадки по методическому сопровождению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Директор</cp:lastModifiedBy>
  <cp:revision>70</cp:revision>
  <dcterms:created xsi:type="dcterms:W3CDTF">2005-02-28T14:06:28Z</dcterms:created>
  <dcterms:modified xsi:type="dcterms:W3CDTF">2023-04-17T09:30:34Z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