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3" r:id="rId3"/>
    <p:sldId id="305" r:id="rId4"/>
    <p:sldId id="304" r:id="rId5"/>
    <p:sldId id="270" r:id="rId6"/>
    <p:sldId id="258" r:id="rId7"/>
    <p:sldId id="260" r:id="rId8"/>
    <p:sldId id="257" r:id="rId9"/>
    <p:sldId id="262" r:id="rId10"/>
    <p:sldId id="266" r:id="rId11"/>
    <p:sldId id="265" r:id="rId12"/>
    <p:sldId id="264" r:id="rId13"/>
    <p:sldId id="263" r:id="rId14"/>
    <p:sldId id="271" r:id="rId15"/>
    <p:sldId id="269" r:id="rId16"/>
    <p:sldId id="272" r:id="rId17"/>
    <p:sldId id="273" r:id="rId18"/>
    <p:sldId id="275" r:id="rId19"/>
    <p:sldId id="274" r:id="rId20"/>
    <p:sldId id="276" r:id="rId21"/>
    <p:sldId id="267" r:id="rId22"/>
    <p:sldId id="277" r:id="rId23"/>
    <p:sldId id="283" r:id="rId24"/>
    <p:sldId id="286" r:id="rId25"/>
    <p:sldId id="302" r:id="rId26"/>
    <p:sldId id="285" r:id="rId27"/>
    <p:sldId id="287" r:id="rId28"/>
    <p:sldId id="288" r:id="rId29"/>
    <p:sldId id="282" r:id="rId30"/>
    <p:sldId id="278" r:id="rId31"/>
    <p:sldId id="279" r:id="rId32"/>
    <p:sldId id="280" r:id="rId33"/>
    <p:sldId id="281" r:id="rId34"/>
    <p:sldId id="299" r:id="rId35"/>
    <p:sldId id="290" r:id="rId36"/>
    <p:sldId id="291" r:id="rId37"/>
    <p:sldId id="292" r:id="rId38"/>
    <p:sldId id="295" r:id="rId39"/>
    <p:sldId id="294" r:id="rId40"/>
    <p:sldId id="297" r:id="rId41"/>
    <p:sldId id="296" r:id="rId42"/>
    <p:sldId id="298" r:id="rId43"/>
    <p:sldId id="293" r:id="rId44"/>
    <p:sldId id="300" r:id="rId45"/>
    <p:sldId id="30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C14D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53;&#1072;&#1096;&#1080;%20&#1076;&#1086;&#1082;&#1091;&#1084;&#1077;&#1085;&#1090;&#1099;\&#1052;&#1086;&#1103;%20&#1088;&#1072;&#1073;&#1086;&#1090;&#1072;\&#1050;&#1086;&#1083;&#1083;&#1077;&#1075;&#1080;&#1103;%2017.04.2023\&#1044;&#1083;&#1103;%20&#1074;&#1089;&#1090;&#1072;&#1074;&#1082;&#1080;%20&#1090;&#1072;&#1073;&#1083;&#1080;&#1094;%20&#1074;%20&#1087;&#1088;&#1077;&#1079;&#1077;&#1085;&#1100;&#1072;&#1094;&#1080;&#110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53;&#1072;&#1096;&#1080;%20&#1076;&#1086;&#1082;&#1091;&#1084;&#1077;&#1085;&#1090;&#1099;\&#1052;&#1086;&#1103;%20&#1088;&#1072;&#1073;&#1086;&#1090;&#1072;\&#1050;&#1086;&#1083;&#1083;&#1077;&#1075;&#1080;&#1103;%2017.04.2023\&#1044;&#1083;&#1103;%20&#1074;&#1089;&#1090;&#1072;&#1074;&#1082;&#1080;%20&#1090;&#1072;&#1073;&#1083;&#1080;&#1094;%20&#1074;%20&#1087;&#1088;&#1077;&#1079;&#1077;&#1085;&#1100;&#1072;&#1094;&#1080;&#110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53;&#1072;&#1096;&#1080;%20&#1076;&#1086;&#1082;&#1091;&#1084;&#1077;&#1085;&#1090;&#1099;\&#1052;&#1086;&#1103;%20&#1088;&#1072;&#1073;&#1086;&#1090;&#1072;\&#1050;&#1086;&#1083;&#1083;&#1077;&#1075;&#1080;&#1103;%2017.04.2023\&#1044;&#1083;&#1103;%20&#1074;&#1089;&#1090;&#1072;&#1074;&#1082;&#1080;%20&#1090;&#1072;&#1073;&#1083;&#1080;&#1094;%20&#1074;%20&#1087;&#1088;&#1077;&#1079;&#1077;&#1085;&#1100;&#1072;&#1094;&#1080;&#110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53;&#1072;&#1096;&#1080;%20&#1076;&#1086;&#1082;&#1091;&#1084;&#1077;&#1085;&#1090;&#1099;\&#1052;&#1086;&#1103;%20&#1088;&#1072;&#1073;&#1086;&#1090;&#1072;\&#1050;&#1086;&#1083;&#1083;&#1077;&#1075;&#1080;&#1103;%2017.04.2023\&#1044;&#1083;&#1103;%20&#1074;&#1089;&#1090;&#1072;&#1074;&#1082;&#1080;%20&#1090;&#1072;&#1073;&#1083;&#1080;&#1094;%20&#1074;%20&#1087;&#1088;&#1077;&#1079;&#1077;&#1085;&#1100;&#1072;&#1094;&#1080;&#110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53;&#1072;&#1096;&#1080;%20&#1076;&#1086;&#1082;&#1091;&#1084;&#1077;&#1085;&#1090;&#1099;\&#1052;&#1086;&#1103;%20&#1088;&#1072;&#1073;&#1086;&#1090;&#1072;\&#1050;&#1086;&#1083;&#1083;&#1077;&#1075;&#1080;&#1103;%2017.04.2023\&#1044;&#1083;&#1103;%20&#1074;&#1089;&#1090;&#1072;&#1074;&#1082;&#1080;%20&#1090;&#1072;&#1073;&#1083;&#1080;&#1094;%20&#1074;%20&#1087;&#1088;&#1077;&#1079;&#1077;&#1085;&#1100;&#1072;&#1094;&#1080;&#110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Мат!$G$19</c:f>
              <c:strCache>
                <c:ptCount val="1"/>
                <c:pt idx="0">
                  <c:v>Доля допущенных к ГИА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Мат!$A$20:$A$26</c:f>
              <c:strCache>
                <c:ptCount val="7"/>
                <c:pt idx="0">
                  <c:v>Все ОО</c:v>
                </c:pt>
                <c:pt idx="1">
                  <c:v>МБОУ СОШ № 2</c:v>
                </c:pt>
                <c:pt idx="2">
                  <c:v>МБОУ СОШ № 3</c:v>
                </c:pt>
                <c:pt idx="3">
                  <c:v>МБОУ СОШ № 4</c:v>
                </c:pt>
                <c:pt idx="4">
                  <c:v>МБОУ СОШ № 5</c:v>
                </c:pt>
                <c:pt idx="5">
                  <c:v>МБОУ СОШ № 6</c:v>
                </c:pt>
                <c:pt idx="6">
                  <c:v>МБОУ СОШ № 8</c:v>
                </c:pt>
              </c:strCache>
            </c:strRef>
          </c:cat>
          <c:val>
            <c:numRef>
              <c:f>Мат!$G$20:$G$26</c:f>
              <c:numCache>
                <c:formatCode>0%</c:formatCode>
                <c:ptCount val="7"/>
                <c:pt idx="0">
                  <c:v>0.94779116465863478</c:v>
                </c:pt>
                <c:pt idx="1">
                  <c:v>0.83783783783783783</c:v>
                </c:pt>
                <c:pt idx="2">
                  <c:v>0.87142857142857166</c:v>
                </c:pt>
                <c:pt idx="3">
                  <c:v>1</c:v>
                </c:pt>
                <c:pt idx="4">
                  <c:v>0.97959183673469385</c:v>
                </c:pt>
                <c:pt idx="5">
                  <c:v>1</c:v>
                </c:pt>
                <c:pt idx="6">
                  <c:v>0.95522388059701491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44-45BE-8E3B-C09541814B87}"/>
            </c:ext>
          </c:extLst>
        </c:ser>
        <c:ser>
          <c:idx val="1"/>
          <c:order val="1"/>
          <c:tx>
            <c:strRef>
              <c:f>Мат!$H$19</c:f>
              <c:strCache>
                <c:ptCount val="1"/>
                <c:pt idx="0">
                  <c:v>Доля сдавших ГИА без пересдач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Мат!$A$20:$A$26</c:f>
              <c:strCache>
                <c:ptCount val="7"/>
                <c:pt idx="0">
                  <c:v>Все ОО</c:v>
                </c:pt>
                <c:pt idx="1">
                  <c:v>МБОУ СОШ № 2</c:v>
                </c:pt>
                <c:pt idx="2">
                  <c:v>МБОУ СОШ № 3</c:v>
                </c:pt>
                <c:pt idx="3">
                  <c:v>МБОУ СОШ № 4</c:v>
                </c:pt>
                <c:pt idx="4">
                  <c:v>МБОУ СОШ № 5</c:v>
                </c:pt>
                <c:pt idx="5">
                  <c:v>МБОУ СОШ № 6</c:v>
                </c:pt>
                <c:pt idx="6">
                  <c:v>МБОУ СОШ № 8</c:v>
                </c:pt>
              </c:strCache>
            </c:strRef>
          </c:cat>
          <c:val>
            <c:numRef>
              <c:f>Мат!$H$20:$H$26</c:f>
              <c:numCache>
                <c:formatCode>0%</c:formatCode>
                <c:ptCount val="7"/>
                <c:pt idx="0">
                  <c:v>0.79025423728813571</c:v>
                </c:pt>
                <c:pt idx="1">
                  <c:v>0.54838709677419362</c:v>
                </c:pt>
                <c:pt idx="2">
                  <c:v>0.83606557377049184</c:v>
                </c:pt>
                <c:pt idx="3">
                  <c:v>0.91</c:v>
                </c:pt>
                <c:pt idx="4">
                  <c:v>0.83333333333333348</c:v>
                </c:pt>
                <c:pt idx="5">
                  <c:v>0.7415730337078652</c:v>
                </c:pt>
                <c:pt idx="6">
                  <c:v>0.79687500000000011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44-45BE-8E3B-C09541814B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7721472"/>
        <c:axId val="107723008"/>
      </c:barChart>
      <c:catAx>
        <c:axId val="1077214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07723008"/>
        <c:crosses val="autoZero"/>
        <c:auto val="1"/>
        <c:lblAlgn val="ctr"/>
        <c:lblOffset val="100"/>
        <c:noMultiLvlLbl val="0"/>
      </c:catAx>
      <c:valAx>
        <c:axId val="107723008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1077214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100"/>
              <a:t>Доля обучающихся, сдавших ГИА, %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Руч!$C$2</c:f>
              <c:strCache>
                <c:ptCount val="1"/>
                <c:pt idx="0">
                  <c:v>Доля обучающихся, успешно сдавших ГИА,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Руч!$A$3:$A$9</c:f>
              <c:strCache>
                <c:ptCount val="7"/>
                <c:pt idx="0">
                  <c:v>Все ОО</c:v>
                </c:pt>
                <c:pt idx="1">
                  <c:v>МБОУ СОШ № 2</c:v>
                </c:pt>
                <c:pt idx="2">
                  <c:v>МБОУ СОШ № 3</c:v>
                </c:pt>
                <c:pt idx="3">
                  <c:v>МБОУ СОШ № 4</c:v>
                </c:pt>
                <c:pt idx="4">
                  <c:v>МБОУ СОШ № 5</c:v>
                </c:pt>
                <c:pt idx="5">
                  <c:v>МБОУ СОШ № 6</c:v>
                </c:pt>
                <c:pt idx="6">
                  <c:v>МБОУ СОШ № 8</c:v>
                </c:pt>
              </c:strCache>
            </c:strRef>
          </c:cat>
          <c:val>
            <c:numRef>
              <c:f>Руч!$C$3:$C$9</c:f>
              <c:numCache>
                <c:formatCode>0%</c:formatCode>
                <c:ptCount val="7"/>
                <c:pt idx="0">
                  <c:v>0.99</c:v>
                </c:pt>
                <c:pt idx="1">
                  <c:v>0.97000000000000008</c:v>
                </c:pt>
                <c:pt idx="2">
                  <c:v>1</c:v>
                </c:pt>
                <c:pt idx="3">
                  <c:v>1</c:v>
                </c:pt>
                <c:pt idx="4">
                  <c:v>0.98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FD-4871-BB08-A3635D873F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7814272"/>
        <c:axId val="107963520"/>
      </c:barChart>
      <c:catAx>
        <c:axId val="10781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7963520"/>
        <c:crosses val="autoZero"/>
        <c:auto val="1"/>
        <c:lblAlgn val="ctr"/>
        <c:lblOffset val="100"/>
        <c:noMultiLvlLbl val="0"/>
      </c:catAx>
      <c:valAx>
        <c:axId val="107963520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1078142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236548980464583"/>
          <c:y val="3.617998650747449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Руч!$E$2</c:f>
              <c:strCache>
                <c:ptCount val="1"/>
                <c:pt idx="0">
                  <c:v>Доля обучающихся,  сдавших ГИА на 4 и 5, % из общего количества сдавших ГИА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Руч!$A$3:$A$9</c:f>
              <c:strCache>
                <c:ptCount val="7"/>
                <c:pt idx="0">
                  <c:v>Все ОО</c:v>
                </c:pt>
                <c:pt idx="1">
                  <c:v>МБОУ СОШ № 2</c:v>
                </c:pt>
                <c:pt idx="2">
                  <c:v>МБОУ СОШ № 3</c:v>
                </c:pt>
                <c:pt idx="3">
                  <c:v>МБОУ СОШ № 4</c:v>
                </c:pt>
                <c:pt idx="4">
                  <c:v>МБОУ СОШ № 5</c:v>
                </c:pt>
                <c:pt idx="5">
                  <c:v>МБОУ СОШ № 6</c:v>
                </c:pt>
                <c:pt idx="6">
                  <c:v>МБОУ СОШ № 8</c:v>
                </c:pt>
              </c:strCache>
            </c:strRef>
          </c:cat>
          <c:val>
            <c:numRef>
              <c:f>Руч!$E$3:$E$9</c:f>
              <c:numCache>
                <c:formatCode>0%</c:formatCode>
                <c:ptCount val="7"/>
                <c:pt idx="0" formatCode="0.0%">
                  <c:v>0.79257641921397382</c:v>
                </c:pt>
                <c:pt idx="1">
                  <c:v>0.60714285714285721</c:v>
                </c:pt>
                <c:pt idx="2">
                  <c:v>0.86440677966101698</c:v>
                </c:pt>
                <c:pt idx="3">
                  <c:v>0.83673469387755117</c:v>
                </c:pt>
                <c:pt idx="4">
                  <c:v>0.87096774193548387</c:v>
                </c:pt>
                <c:pt idx="5">
                  <c:v>0.75000000000000011</c:v>
                </c:pt>
                <c:pt idx="6">
                  <c:v>0.76562500000000022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F9-4AB9-9ECD-475055EE41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7980672"/>
        <c:axId val="107982208"/>
      </c:barChart>
      <c:catAx>
        <c:axId val="107980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7982208"/>
        <c:crosses val="autoZero"/>
        <c:auto val="1"/>
        <c:lblAlgn val="ctr"/>
        <c:lblOffset val="100"/>
        <c:noMultiLvlLbl val="0"/>
      </c:catAx>
      <c:valAx>
        <c:axId val="107982208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one"/>
        <c:crossAx val="107980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Мат!$D$10</c:f>
              <c:strCache>
                <c:ptCount val="1"/>
                <c:pt idx="0">
                  <c:v>Доля обучающихся, успешно сдавших ГИА, %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Мат!$A$11:$A$17</c:f>
              <c:strCache>
                <c:ptCount val="7"/>
                <c:pt idx="0">
                  <c:v>Все ОО</c:v>
                </c:pt>
                <c:pt idx="1">
                  <c:v>МБОУ СОШ № 2</c:v>
                </c:pt>
                <c:pt idx="2">
                  <c:v>МБОУ СОШ № 3</c:v>
                </c:pt>
                <c:pt idx="3">
                  <c:v>МБОУ СОШ № 4</c:v>
                </c:pt>
                <c:pt idx="4">
                  <c:v>МБОУ СОШ № 5</c:v>
                </c:pt>
                <c:pt idx="5">
                  <c:v>МБОУ СОШ № 6</c:v>
                </c:pt>
                <c:pt idx="6">
                  <c:v>МБОУ СОШ № 8</c:v>
                </c:pt>
              </c:strCache>
            </c:strRef>
          </c:cat>
          <c:val>
            <c:numRef>
              <c:f>Мат!$D$11:$D$17</c:f>
              <c:numCache>
                <c:formatCode>0%</c:formatCode>
                <c:ptCount val="7"/>
                <c:pt idx="0">
                  <c:v>0.64331210191082788</c:v>
                </c:pt>
                <c:pt idx="1">
                  <c:v>0.55737704918032771</c:v>
                </c:pt>
                <c:pt idx="2">
                  <c:v>0.8524590163934429</c:v>
                </c:pt>
                <c:pt idx="3">
                  <c:v>0.95000000000000007</c:v>
                </c:pt>
                <c:pt idx="4">
                  <c:v>3.125E-2</c:v>
                </c:pt>
                <c:pt idx="5">
                  <c:v>0.7415730337078652</c:v>
                </c:pt>
                <c:pt idx="6">
                  <c:v>0.82812500000000011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FC-4FDE-B7EE-32451880C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474560"/>
        <c:axId val="109476096"/>
      </c:barChart>
      <c:catAx>
        <c:axId val="1094745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09476096"/>
        <c:crosses val="autoZero"/>
        <c:auto val="1"/>
        <c:lblAlgn val="ctr"/>
        <c:lblOffset val="100"/>
        <c:noMultiLvlLbl val="0"/>
      </c:catAx>
      <c:valAx>
        <c:axId val="109476096"/>
        <c:scaling>
          <c:orientation val="minMax"/>
        </c:scaling>
        <c:delete val="1"/>
        <c:axPos val="t"/>
        <c:majorGridlines/>
        <c:numFmt formatCode="0%" sourceLinked="1"/>
        <c:majorTickMark val="out"/>
        <c:minorTickMark val="none"/>
        <c:tickLblPos val="none"/>
        <c:crossAx val="109474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100"/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Мат!$F$10</c:f>
              <c:strCache>
                <c:ptCount val="1"/>
                <c:pt idx="0">
                  <c:v>Доля обучающихся,  сдавших ГИА на 4 и 5, % из общего количества сдавших ГИА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Мат!$A$11:$A$17</c:f>
              <c:strCache>
                <c:ptCount val="7"/>
                <c:pt idx="0">
                  <c:v>Все ОО</c:v>
                </c:pt>
                <c:pt idx="1">
                  <c:v>МБОУ СОШ № 2</c:v>
                </c:pt>
                <c:pt idx="2">
                  <c:v>МБОУ СОШ № 3</c:v>
                </c:pt>
                <c:pt idx="3">
                  <c:v>МБОУ СОШ № 4</c:v>
                </c:pt>
                <c:pt idx="4">
                  <c:v>МБОУ СОШ № 5</c:v>
                </c:pt>
                <c:pt idx="5">
                  <c:v>МБОУ СОШ № 6</c:v>
                </c:pt>
                <c:pt idx="6">
                  <c:v>МБОУ СОШ № 8</c:v>
                </c:pt>
              </c:strCache>
            </c:strRef>
          </c:cat>
          <c:val>
            <c:numRef>
              <c:f>Мат!$F$11:$F$17</c:f>
              <c:numCache>
                <c:formatCode>0%</c:formatCode>
                <c:ptCount val="7"/>
                <c:pt idx="0" formatCode="0.0%">
                  <c:v>0.60396039603960394</c:v>
                </c:pt>
                <c:pt idx="1">
                  <c:v>0.23529411764705885</c:v>
                </c:pt>
                <c:pt idx="2">
                  <c:v>0.4423076923076924</c:v>
                </c:pt>
                <c:pt idx="3">
                  <c:v>0.6842105263157896</c:v>
                </c:pt>
                <c:pt idx="4">
                  <c:v>0.1</c:v>
                </c:pt>
                <c:pt idx="5">
                  <c:v>0.45454545454545453</c:v>
                </c:pt>
                <c:pt idx="6">
                  <c:v>0.49056603773584917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0-4103-B20F-FB0167460F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9492096"/>
        <c:axId val="109493632"/>
      </c:barChart>
      <c:catAx>
        <c:axId val="1094920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09493632"/>
        <c:crosses val="autoZero"/>
        <c:auto val="1"/>
        <c:lblAlgn val="ctr"/>
        <c:lblOffset val="100"/>
        <c:noMultiLvlLbl val="0"/>
      </c:catAx>
      <c:valAx>
        <c:axId val="109493632"/>
        <c:scaling>
          <c:orientation val="minMax"/>
        </c:scaling>
        <c:delete val="1"/>
        <c:axPos val="t"/>
        <c:majorGridlines/>
        <c:numFmt formatCode="0.0%" sourceLinked="1"/>
        <c:majorTickMark val="out"/>
        <c:minorTickMark val="none"/>
        <c:tickLblPos val="none"/>
        <c:crossAx val="109492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44748EF-FF05-4209-AA94-2AB20A3E8351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BB0561A-933C-40C0-BCCB-1649902A2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48EF-FF05-4209-AA94-2AB20A3E8351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561A-933C-40C0-BCCB-1649902A2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48EF-FF05-4209-AA94-2AB20A3E8351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561A-933C-40C0-BCCB-1649902A2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48EF-FF05-4209-AA94-2AB20A3E8351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561A-933C-40C0-BCCB-1649902A2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44748EF-FF05-4209-AA94-2AB20A3E8351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BB0561A-933C-40C0-BCCB-1649902A2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48EF-FF05-4209-AA94-2AB20A3E8351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561A-933C-40C0-BCCB-1649902A2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48EF-FF05-4209-AA94-2AB20A3E8351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561A-933C-40C0-BCCB-1649902A2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48EF-FF05-4209-AA94-2AB20A3E8351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561A-933C-40C0-BCCB-1649902A2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48EF-FF05-4209-AA94-2AB20A3E8351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561A-933C-40C0-BCCB-1649902A2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48EF-FF05-4209-AA94-2AB20A3E8351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561A-933C-40C0-BCCB-1649902A2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48EF-FF05-4209-AA94-2AB20A3E8351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561A-933C-40C0-BCCB-1649902A2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4748EF-FF05-4209-AA94-2AB20A3E8351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B0561A-933C-40C0-BCCB-1649902A2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система оценки качества общего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Заседание коллегии управления образования администрации города Радужный</a:t>
            </a:r>
          </a:p>
          <a:p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32E88674-9462-40F7-8AFC-6FBA52CEF473}"/>
              </a:ext>
            </a:extLst>
          </p:cNvPr>
          <p:cNvSpPr txBox="1">
            <a:spLocks/>
          </p:cNvSpPr>
          <p:nvPr/>
        </p:nvSpPr>
        <p:spPr>
          <a:xfrm>
            <a:off x="1143000" y="6165304"/>
            <a:ext cx="6858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17 апреля 2023 года</a:t>
            </a:r>
          </a:p>
          <a:p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dirty="0"/>
              <a:t>Русский язык</a:t>
            </a:r>
          </a:p>
        </p:txBody>
      </p:sp>
      <p:pic>
        <p:nvPicPr>
          <p:cNvPr id="6" name="Рисунок 5" descr="Рус ИТО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943366"/>
            <a:ext cx="9324528" cy="58700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9387" y="3858976"/>
            <a:ext cx="8664697" cy="224278"/>
          </a:xfrm>
          <a:prstGeom prst="rect">
            <a:avLst/>
          </a:prstGeom>
          <a:solidFill>
            <a:schemeClr val="accent2">
              <a:lumMod val="60000"/>
              <a:lumOff val="40000"/>
              <a:alpha val="1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44047" y="4083254"/>
            <a:ext cx="587437" cy="149518"/>
          </a:xfrm>
          <a:prstGeom prst="roundRect">
            <a:avLst/>
          </a:prstGeom>
          <a:solidFill>
            <a:schemeClr val="accent5">
              <a:lumMod val="75000"/>
              <a:alpha val="2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44047" y="5428920"/>
            <a:ext cx="587437" cy="224278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dirty="0"/>
              <a:t>Математика</a:t>
            </a:r>
          </a:p>
        </p:txBody>
      </p:sp>
      <p:pic>
        <p:nvPicPr>
          <p:cNvPr id="8" name="Рисунок 7" descr="Матем ИТОГ.jpg"/>
          <p:cNvPicPr>
            <a:picLocks noChangeAspect="1"/>
          </p:cNvPicPr>
          <p:nvPr/>
        </p:nvPicPr>
        <p:blipFill>
          <a:blip r:embed="rId2" cstate="print"/>
          <a:srcRect l="2751" t="6760" r="1963"/>
          <a:stretch>
            <a:fillRect/>
          </a:stretch>
        </p:blipFill>
        <p:spPr>
          <a:xfrm>
            <a:off x="0" y="908720"/>
            <a:ext cx="9144000" cy="568863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7505" y="3814440"/>
            <a:ext cx="8784976" cy="224278"/>
          </a:xfrm>
          <a:prstGeom prst="rect">
            <a:avLst/>
          </a:prstGeom>
          <a:solidFill>
            <a:schemeClr val="accent2">
              <a:lumMod val="60000"/>
              <a:lumOff val="40000"/>
              <a:alpha val="1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12892" y="2158256"/>
            <a:ext cx="587437" cy="149518"/>
          </a:xfrm>
          <a:prstGeom prst="roundRect">
            <a:avLst/>
          </a:prstGeom>
          <a:solidFill>
            <a:schemeClr val="accent5">
              <a:lumMod val="75000"/>
              <a:alpha val="2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21400" y="2348880"/>
            <a:ext cx="587437" cy="216024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/>
              <a:t>Предметы по выбору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0" y="1052735"/>
          <a:ext cx="8280921" cy="374442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56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188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/>
                        <a:t>ОО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/>
                        <a:t>английский язык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/>
                        <a:t>биология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/>
                        <a:t>география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/>
                        <a:t>информатика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/>
                        <a:t>Количество участников экзамена, чел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/>
                        <a:t>Доля обучающихся, успешно сдавших ГИА,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/>
                        <a:t>Количество участников экзамена, чел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/>
                        <a:t>Доля обучающихся, успешно сдавших ГИА,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/>
                        <a:t>Количество участников экзамена, чел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/>
                        <a:t>Доля обучающихся, успешно сдавших ГИА, 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/>
                        <a:t>Количество участников экзамена, чел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/>
                        <a:t>Доля обучающихся, успешно сдавших ОГЭ, 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/>
                        <a:t>Все ОО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/>
                        <a:t>12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/>
                        <a:t>92%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/>
                        <a:t>76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/>
                        <a:t>97%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/>
                        <a:t>281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/>
                        <a:t>94%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/>
                        <a:t>229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/>
                        <a:t>97%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/>
                        <a:t>МБОУ СОШ № </a:t>
                      </a:r>
                      <a:r>
                        <a:rPr lang="ru-RU" sz="1400" b="1" u="none" strike="noStrike" dirty="0"/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100%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100%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41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85%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36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89%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/>
                        <a:t>МБОУ СОШ № </a:t>
                      </a:r>
                      <a:r>
                        <a:rPr lang="ru-RU" sz="1400" b="1" u="none" strike="noStrike" dirty="0"/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100%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100%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97%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34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100%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/>
                        <a:t>МБОУ СОШ № </a:t>
                      </a:r>
                      <a:r>
                        <a:rPr lang="ru-RU" sz="1400" b="1" u="none" strike="noStrike" dirty="0"/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100%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13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100%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57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96%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67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97%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/>
                        <a:t>МБОУ СОШ № </a:t>
                      </a:r>
                      <a:r>
                        <a:rPr lang="ru-RU" sz="1400" b="1" u="none" strike="noStrike" dirty="0"/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100%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26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96%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55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89%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97%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/>
                        <a:t>МБОУ СОШ № </a:t>
                      </a:r>
                      <a:r>
                        <a:rPr lang="ru-RU" sz="1400" b="1" u="none" strike="noStrike" dirty="0"/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100%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86%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68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100%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100%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/>
                        <a:t>МБОУ СОШ № </a:t>
                      </a:r>
                      <a:r>
                        <a:rPr lang="ru-RU" sz="1400" b="1" u="none" strike="noStrike" dirty="0"/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13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100%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30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93%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45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98%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/>
              <a:t>Предметы по выбору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17" y="1052735"/>
          <a:ext cx="8568956" cy="444853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083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4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4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4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188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/>
                        <a:t>ОО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участников экзамена, чел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обучающихся, успешно сдавших ГИА,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участников экзамена, чел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обучающихся, успешно сдавших ОГЭ,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участников экзамена, чел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обучающихся, успешно сдавших ОГЭ,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участников экзамена, чел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обучающихся, успешно сдавших ОГЭ,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участников экзамена, чел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обучающихся, успешно сдавших ОГЭ,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/>
                        <a:t>Все ОО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МБОУ СОШ № </a:t>
                      </a:r>
                      <a:r>
                        <a:rPr lang="ru-RU" sz="1400" b="1" u="none" strike="noStrike" dirty="0"/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МБОУ СОШ № </a:t>
                      </a:r>
                      <a:r>
                        <a:rPr lang="ru-RU" sz="1400" b="1" u="none" strike="noStrike" dirty="0"/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МБОУ СОШ № </a:t>
                      </a:r>
                      <a:r>
                        <a:rPr lang="ru-RU" sz="1400" b="1" u="none" strike="noStrike" dirty="0"/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МБОУ СОШ № </a:t>
                      </a:r>
                      <a:r>
                        <a:rPr lang="ru-RU" sz="1400" b="1" u="none" strike="noStrike" dirty="0"/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МБОУ СОШ № </a:t>
                      </a:r>
                      <a:r>
                        <a:rPr lang="ru-RU" sz="1400" b="1" u="none" strike="noStrike" dirty="0"/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МБОУ СОШ № </a:t>
                      </a:r>
                      <a:r>
                        <a:rPr lang="ru-RU" sz="1400" b="1" u="none" strike="noStrike" dirty="0"/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/>
              <a:t>Механизмы управления качеством образовательных результатов</a:t>
            </a:r>
            <a:br>
              <a:rPr lang="ru-RU" sz="2200" dirty="0"/>
            </a:br>
            <a:r>
              <a:rPr lang="ru-RU" sz="2200" dirty="0"/>
              <a:t>Система оценки качества подготовки обучающихся</a:t>
            </a:r>
            <a:br>
              <a:rPr lang="ru-RU" sz="2200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Итоги ГИА - 11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Базовый уровень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1484784"/>
          <a:ext cx="7488831" cy="4032452"/>
        </p:xfrm>
        <a:graphic>
          <a:graphicData uri="http://schemas.openxmlformats.org/drawingml/2006/table">
            <a:tbl>
              <a:tblPr/>
              <a:tblGrid>
                <a:gridCol w="1264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4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2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51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образовательной организации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Общее количество обучающихся 11 классов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обучающихся, допущенных к ГИА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обучающихся, сдавших ГИА без пересдач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обучающихся, сдавших ГИА с учетом пересдач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обучающихся, не получивших аттестат о СОО 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обучающихся, достигших базового уровня предметной подготовки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 ОО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235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235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231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98%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91%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97%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98%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98%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90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выданных аттестатов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236 (одна обучающаяся из ДНР не сдавала ГИА, получила аттестат по итогам промежуточной аттестации, пройденной в 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5)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Результаты ЕГЭ по предметам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D26AFF0-9D56-4E41-BFA0-A17025AA8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98711"/>
              </p:ext>
            </p:extLst>
          </p:nvPr>
        </p:nvGraphicFramePr>
        <p:xfrm>
          <a:off x="1331639" y="1340768"/>
          <a:ext cx="3240361" cy="4757868"/>
        </p:xfrm>
        <a:graphic>
          <a:graphicData uri="http://schemas.openxmlformats.org/drawingml/2006/table">
            <a:tbl>
              <a:tblPr/>
              <a:tblGrid>
                <a:gridCol w="981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1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1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52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Образовательная организация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Общее количество участников ГИА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русский язык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базовый уровень подготовки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(набравших на ГИА количество баллов, не ниже установленного минимального уровня до 81 балла)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высокий уровень подготовки </a:t>
                      </a:r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(набравших на ГИА 81-100 баллов включительно)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участников экзамена, чел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успешно сдавших ГИА, 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 сдавших ГИА на 81 балл и выше, %.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изучавших предмет на профильном уровне, 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 ОО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235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235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88%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8DB8B9C-5670-4E9D-8CF6-26C84DA99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07996"/>
              </p:ext>
            </p:extLst>
          </p:nvPr>
        </p:nvGraphicFramePr>
        <p:xfrm>
          <a:off x="4572000" y="1340768"/>
          <a:ext cx="1656184" cy="198120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2255331823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математика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(базовый уровень)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212845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6C9E176-69EA-46CF-B634-F4B6040F4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049575"/>
              </p:ext>
            </p:extLst>
          </p:nvPr>
        </p:nvGraphicFramePr>
        <p:xfrm>
          <a:off x="4572000" y="1533614"/>
          <a:ext cx="1656184" cy="4569794"/>
        </p:xfrm>
        <a:graphic>
          <a:graphicData uri="http://schemas.openxmlformats.org/drawingml/2006/table">
            <a:tbl>
              <a:tblPr/>
              <a:tblGrid>
                <a:gridCol w="828092">
                  <a:extLst>
                    <a:ext uri="{9D8B030D-6E8A-4147-A177-3AD203B41FA5}">
                      <a16:colId xmlns:a16="http://schemas.microsoft.com/office/drawing/2014/main" val="1263832905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1150872904"/>
                    </a:ext>
                  </a:extLst>
                </a:gridCol>
              </a:tblGrid>
              <a:tr h="1476656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базовый уровень подготовки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(набравших на ГИА количество баллов, не ниже установленного минимального уровня)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673180"/>
                  </a:ext>
                </a:extLst>
              </a:tr>
              <a:tr h="845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участников экзамена, чел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успешно сдавших ГИА, 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433923"/>
                  </a:ext>
                </a:extLst>
              </a:tr>
              <a:tr h="185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186998"/>
                  </a:ext>
                </a:extLst>
              </a:tr>
              <a:tr h="180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146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29508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22275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539802"/>
                  </a:ext>
                </a:extLst>
              </a:tr>
              <a:tr h="3128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335142"/>
                  </a:ext>
                </a:extLst>
              </a:tr>
              <a:tr h="277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145531"/>
                  </a:ext>
                </a:extLst>
              </a:tr>
              <a:tr h="329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887501"/>
                  </a:ext>
                </a:extLst>
              </a:tr>
              <a:tr h="329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6163" marR="6163" marT="6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1580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Результаты ЕГЭ по предметам по выбору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18949"/>
              </p:ext>
            </p:extLst>
          </p:nvPr>
        </p:nvGraphicFramePr>
        <p:xfrm>
          <a:off x="971602" y="1268760"/>
          <a:ext cx="5902447" cy="4176466"/>
        </p:xfrm>
        <a:graphic>
          <a:graphicData uri="http://schemas.openxmlformats.org/drawingml/2006/table">
            <a:tbl>
              <a:tblPr/>
              <a:tblGrid>
                <a:gridCol w="1568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2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954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Образовательная организация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Общее количество участников ГИА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Математика (</a:t>
                      </a:r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профильная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базовый уровень подготовки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(набравших на ГИА количество баллов, не ниже установленного минимального уровня до 81 балла)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высокий уровень подготовки 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(набравших на ГИА 81-100 баллов включительно)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участников экзамена, чел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успешно сдавших ГИА, 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изучавших предмет на профильном уровне, чел.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 сдавших ГИА на 81 балл и выше, %.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изучавших предмет на профильном уровне, 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5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 ОО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235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87%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2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 У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 У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У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Результаты ЕГЭ по предметам по выбору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043811"/>
              </p:ext>
            </p:extLst>
          </p:nvPr>
        </p:nvGraphicFramePr>
        <p:xfrm>
          <a:off x="251520" y="1196752"/>
          <a:ext cx="5040559" cy="3996923"/>
        </p:xfrm>
        <a:graphic>
          <a:graphicData uri="http://schemas.openxmlformats.org/drawingml/2006/table">
            <a:tbl>
              <a:tblPr/>
              <a:tblGrid>
                <a:gridCol w="1339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6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68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954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Образовательная организация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Общее количество участников ГИА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Английский</a:t>
                      </a:r>
                      <a:r>
                        <a:rPr lang="ru-RU" sz="8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язык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базовый уровень подготовки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(набравших на ГИА количество баллов, не ниже установленного минимального уровня до 81 балла)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высокий уровень подготовки 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(набравших на ГИА 81-100 баллов включительно)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участников экзамена, чел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успешно сдавших ГИА, 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изучавших предмет на профильном уровне, чел.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 сдавших ГИА на 81 балл и выше, %.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изучавших предмет на профильном уровне, 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 ОО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235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1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kumimoji="0"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kumimoji="0"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kumimoji="0"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kumimoji="0"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923191"/>
              </p:ext>
            </p:extLst>
          </p:nvPr>
        </p:nvGraphicFramePr>
        <p:xfrm>
          <a:off x="5364088" y="1178084"/>
          <a:ext cx="2448270" cy="4028388"/>
        </p:xfrm>
        <a:graphic>
          <a:graphicData uri="http://schemas.openxmlformats.org/drawingml/2006/table">
            <a:tbl>
              <a:tblPr/>
              <a:tblGrid>
                <a:gridCol w="489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916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биология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95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базовый уровень подготовки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(набравших на ГИА количество баллов, не ниже установленного минимального уровня до 81 балла)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высокий уровень подготовки 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(набравших на ГИА 81-100 баллов включительно)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1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участников экзамена, чел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успешно сдавших ГИА, 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успешно сдавших ГИА, изучавших предмет на профильном уровне, чел.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 сдавших ГИА на 81 балл и выше, %.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сдавших ГИА на 81 балл и выше, изучавших предмет на профильном уровне, 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У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У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У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У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У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Результаты ЕГЭ по предметам по выбору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27183"/>
              </p:ext>
            </p:extLst>
          </p:nvPr>
        </p:nvGraphicFramePr>
        <p:xfrm>
          <a:off x="395531" y="1340768"/>
          <a:ext cx="8352936" cy="4493067"/>
        </p:xfrm>
        <a:graphic>
          <a:graphicData uri="http://schemas.openxmlformats.org/drawingml/2006/table">
            <a:tbl>
              <a:tblPr/>
              <a:tblGrid>
                <a:gridCol w="1377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1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41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41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41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41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41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41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802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Образовательная организация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Общее количество участников ГИА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информатика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История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базовый уровень подготовки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(набравших на ГИА количество баллов, не ниже установленного минимального уровня до 81 балла)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высокий уровень подготовки </a:t>
                      </a:r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(набравших на ГИА 81-100 баллов включительно)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базовый уровень подготовки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(набравших на ГИА количество баллов, не ниже установленного минимального уровня до 81 балла)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высокий уровень подготовки </a:t>
                      </a:r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(набравших на ГИА 81-100 баллов включительно)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участников экзамена, чел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успешно сдавших ГИА, 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успешно сдавших ГИА, изучавших предмет на профильном уровне, чел.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 сдавших ГИА на 81 балл и выше, %.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сдавших ГИА на 81 балл и выше, изучавших предмет на профильном уровне, 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участников экзамена, чел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успешно сдавших ГИА, 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успешно сдавших ГИА, изучавших предмет на профильном уровне, чел.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 сдавших ГИА на 81 балл и выше, %.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сдавших ГИА на 81 балл и выше, изучавших предмет на профильном уровне, 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 ОО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235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88%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#ДЕЛ/0!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У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У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У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У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У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88%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У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У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У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7B26FF5-EBD2-4CE3-B1E8-B9B83607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ru-RU" sz="2400" dirty="0"/>
              <a:t>Муниципальные механизмы управления качеством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3DC323-ECD2-4C54-B1F4-401630024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8" y="1410668"/>
            <a:ext cx="4819926" cy="1487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1F9942-04D2-4067-919D-32891A779A97}"/>
              </a:ext>
            </a:extLst>
          </p:cNvPr>
          <p:cNvSpPr txBox="1"/>
          <p:nvPr/>
        </p:nvSpPr>
        <p:spPr>
          <a:xfrm>
            <a:off x="-108520" y="3225750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Июнь 2021 года – начало реализации проекта по реализации единых подходов к муниципальным механизмам оценки качества образования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86DE0-3E61-4640-8E41-67A3728C843F}"/>
              </a:ext>
            </a:extLst>
          </p:cNvPr>
          <p:cNvSpPr txBox="1"/>
          <p:nvPr/>
        </p:nvSpPr>
        <p:spPr>
          <a:xfrm>
            <a:off x="-108520" y="4460919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Июнь 2022 года – изменение методических рекомендаций по реализации единых подходов к муниципальным механизмам оценки качества образования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9E3078-246E-4D4E-8CFF-626DD64AABCD}"/>
              </a:ext>
            </a:extLst>
          </p:cNvPr>
          <p:cNvSpPr txBox="1"/>
          <p:nvPr/>
        </p:nvSpPr>
        <p:spPr>
          <a:xfrm>
            <a:off x="5436096" y="2091492"/>
            <a:ext cx="3486481" cy="363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выстраивание механизма получения, обработки, хранения, предоставления и использования в управленческой практике информации как условий и базы для реализации процедур управления качеством образования на институциональном и муниципальном уровнях.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44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Результаты ЕГЭ по предметам по выбору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384314"/>
              </p:ext>
            </p:extLst>
          </p:nvPr>
        </p:nvGraphicFramePr>
        <p:xfrm>
          <a:off x="467544" y="1196752"/>
          <a:ext cx="8280923" cy="4242293"/>
        </p:xfrm>
        <a:graphic>
          <a:graphicData uri="http://schemas.openxmlformats.org/drawingml/2006/table">
            <a:tbl>
              <a:tblPr/>
              <a:tblGrid>
                <a:gridCol w="989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5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5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5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5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5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5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5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5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5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57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57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57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57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637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Образовательная организация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Общее количество участников ГИА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обществознание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физика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химия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базовый уровень подготовки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(набравших на ГИА количество баллов, не ниже установленного минимального уровня до 81 балла)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высокий уровень подготовки 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(набравших на ГИА 81-100 баллов включительно)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базовый уровень подготовки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(набравших на ГИА количество баллов, не ниже установленного минимального уровня до 81 балла)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высокий уровень подготовки 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(набравших на ГИА 81-100 баллов включительно)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базовый уровень подготовки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(набравших на ГИА количество баллов, не ниже установленного минимального уровня до 81 балла)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высокий уровень подготовки 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(набравших на ГИА 81-100 баллов включительно)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6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участников экзамена, чел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успешно сдавших ГИА, 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успешно сдавших ГИА, изучавших предмет на профильном уровне, чел.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 сдавших ГИА на 81 балл и выше, %.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сдавших ГИА на 81 балл и выше, изучавших предмет на профильном уровне, 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участников экзамена, чел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успешно сдавших ГИА, 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успешно сдавших ГИА, изучавших предмет на профильном уровне, чел.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 сдавших ГИА на 81 балл и выше, %.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сдавших ГИА на 81 балл и выше, изучавших предмет на профильном уровне, 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участников экзамена, чел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успешно сдавших ГИА, 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успешно сдавших ГИА, изучавших предмет на профильном уровне, чел.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 сдавших ГИА на 81 балл и выше, %.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сдавших ГИА на 81 балл и выше, изучавших предмет на профильном уровне, %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 ОО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235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У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88%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У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У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У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У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/>
              <a:t>План работы ГМО</a:t>
            </a:r>
          </a:p>
        </p:txBody>
      </p:sp>
      <p:pic>
        <p:nvPicPr>
          <p:cNvPr id="6" name="Рисунок 5" descr="ГМО-ГИ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39613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/>
              <a:t>Механизмы управления качеством образовательных результатов</a:t>
            </a:r>
            <a:br>
              <a:rPr lang="ru-RU" sz="2200" dirty="0"/>
            </a:br>
            <a:r>
              <a:rPr lang="ru-RU" sz="1800" dirty="0"/>
              <a:t> Система работы по выявлению, поддержке и развитию способностей и талантов </a:t>
            </a:r>
            <a:br>
              <a:rPr lang="ru-RU" sz="2200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Показатели, характеризующие индивидуализацию системы общего образования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Результативность участия во Всероссийской олимпиаде школьников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340768"/>
          <a:ext cx="7776865" cy="3505200"/>
        </p:xfrm>
        <a:graphic>
          <a:graphicData uri="http://schemas.openxmlformats.org/drawingml/2006/table">
            <a:tbl>
              <a:tblPr/>
              <a:tblGrid>
                <a:gridCol w="1652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8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33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Наименование общеобразовательной организации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2021/22 учебный год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2022/23 учебный год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обучающихся в 7-11 классах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участников 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Доля участников от числа  обучающихся в 7-11 классах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обучающихся в 7-11 классах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участников 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Доля участников от числа обучающихся в 7-11 классах 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МБОУ СОШ № </a:t>
                      </a:r>
                      <a:r>
                        <a:rPr lang="ru-RU" sz="1600" dirty="0"/>
                        <a:t>2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205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36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18%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270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24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9%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МБОУ СОШ № </a:t>
                      </a:r>
                      <a:r>
                        <a:rPr lang="ru-RU" sz="1600" dirty="0"/>
                        <a:t>3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297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40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13%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291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36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12%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МБОУ СОШ № </a:t>
                      </a:r>
                      <a:r>
                        <a:rPr lang="ru-RU" sz="1600" dirty="0"/>
                        <a:t>4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404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94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23%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401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93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23%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МБОУ СОШ № </a:t>
                      </a:r>
                      <a:r>
                        <a:rPr lang="ru-RU" sz="1600" dirty="0"/>
                        <a:t>5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428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82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19%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396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83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21%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МБОУ СОШ № </a:t>
                      </a:r>
                      <a:r>
                        <a:rPr lang="ru-RU" sz="1600" dirty="0"/>
                        <a:t>6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375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77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21%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358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69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19%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МБОУ СОШ № </a:t>
                      </a:r>
                      <a:r>
                        <a:rPr lang="ru-RU" sz="1600" dirty="0"/>
                        <a:t>8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344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73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21%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338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77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23%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Всего: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2053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402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20%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2054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382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19%</a:t>
                      </a:r>
                    </a:p>
                  </a:txBody>
                  <a:tcPr marL="60301" marR="60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95536" y="4800436"/>
            <a:ext cx="79208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Информация о количестве участников муниципального этапа олимпиады от каждой образовательной организации (участник МЭО учитывается 1 раз)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Результативность участия во Всероссийской олимпиаде школьников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7" y="1412776"/>
          <a:ext cx="8208910" cy="4473242"/>
        </p:xfrm>
        <a:graphic>
          <a:graphicData uri="http://schemas.openxmlformats.org/drawingml/2006/table">
            <a:tbl>
              <a:tblPr/>
              <a:tblGrid>
                <a:gridCol w="1656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6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6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92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Наименование образовательной организации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Учебный год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Доля участников МЭО, выполнивших олимпиадные задания на: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на 75% и более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от 50% до 75%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от 40% до 50%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 25% и менее 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6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МБОУ СОШ № </a:t>
                      </a:r>
                      <a:r>
                        <a:rPr lang="ru-RU" sz="1400" dirty="0"/>
                        <a:t>2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2021/22 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10%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20%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38%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2022/23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32%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7%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19%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6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МБОУ СОШ № </a:t>
                      </a:r>
                      <a:r>
                        <a:rPr lang="ru-RU" sz="1400" dirty="0"/>
                        <a:t>3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2021/22 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4%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24%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14%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23%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2022/23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25%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18%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25%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6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МБОУ СОШ № </a:t>
                      </a:r>
                      <a:r>
                        <a:rPr lang="ru-RU" sz="1400" dirty="0"/>
                        <a:t>4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2021/22 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4%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32%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22%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25%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2022/23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7%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28%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24%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20%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6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МБОУ СОШ № </a:t>
                      </a:r>
                      <a:r>
                        <a:rPr lang="ru-RU" sz="1400" dirty="0"/>
                        <a:t>5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2021/22 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3%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22%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16%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30%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2022/23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7%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1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22%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15%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28%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6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МБОУ СОШ № </a:t>
                      </a:r>
                      <a:r>
                        <a:rPr lang="ru-RU" sz="1400" dirty="0"/>
                        <a:t>6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2021/22 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4%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43%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22%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16%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2022/23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4%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37%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21%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19%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6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МБОУ СОШ № </a:t>
                      </a:r>
                      <a:r>
                        <a:rPr lang="ru-RU" sz="1400" dirty="0"/>
                        <a:t>8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2021/22 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10%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32%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21%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21%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2022/23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9%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29%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16%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21%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6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Всего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2021/22 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5%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30%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20%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24%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2022/23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6%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29%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19%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22%</a:t>
                      </a:r>
                    </a:p>
                  </a:txBody>
                  <a:tcPr marL="63469" marR="63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Результативность участия во Всероссийской олимпиаде школьников, региональный этап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018339"/>
              </p:ext>
            </p:extLst>
          </p:nvPr>
        </p:nvGraphicFramePr>
        <p:xfrm>
          <a:off x="683568" y="1412776"/>
          <a:ext cx="7632849" cy="4482030"/>
        </p:xfrm>
        <a:graphic>
          <a:graphicData uri="http://schemas.openxmlformats.org/drawingml/2006/table">
            <a:tbl>
              <a:tblPr/>
              <a:tblGrid>
                <a:gridCol w="1102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3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3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30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30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30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3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Количество участников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Количество призеров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Предмет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№ 3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№ 4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№ 5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№ 6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№ 8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№ 3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№ 4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№ 5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№ 6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№ 8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география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искусство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история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литература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математика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2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Математика (7-8)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2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обществознание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Право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Технология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Физика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Физика (7-8)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82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Физическая культура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химия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экология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50" marR="8150" marT="8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Итого, 2023 год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Итого, 2022 год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2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8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3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13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9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0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культура, экономика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Количество и доля школьников классов, обучающихся по индивидуальным учебным планам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8478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46B86"/>
                </a:solidFill>
                <a:latin typeface="Arial" pitchFamily="34" charset="0"/>
                <a:ea typeface="+mj-ea"/>
                <a:cs typeface="Arial" pitchFamily="34" charset="0"/>
              </a:rPr>
              <a:t>По индивидуальным учебным планам обучается 100% </a:t>
            </a:r>
            <a:r>
              <a:rPr lang="ru-RU" sz="2400" b="1" dirty="0">
                <a:solidFill>
                  <a:srgbClr val="646B86"/>
                </a:solidFill>
                <a:latin typeface="Arial" pitchFamily="34" charset="0"/>
                <a:ea typeface="+mj-ea"/>
                <a:cs typeface="Arial" pitchFamily="34" charset="0"/>
              </a:rPr>
              <a:t>детей с ОВЗ, получающих образование на дому.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85293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46B86"/>
                </a:solidFill>
                <a:latin typeface="Arial" pitchFamily="34" charset="0"/>
                <a:ea typeface="+mj-ea"/>
                <a:cs typeface="Arial" pitchFamily="34" charset="0"/>
              </a:rPr>
              <a:t>По индивидуальным учебным планам обучается 0% </a:t>
            </a:r>
            <a:r>
              <a:rPr lang="ru-RU" sz="2400" b="1" dirty="0">
                <a:solidFill>
                  <a:srgbClr val="646B86"/>
                </a:solidFill>
                <a:latin typeface="Arial" pitchFamily="34" charset="0"/>
                <a:ea typeface="+mj-ea"/>
                <a:cs typeface="Arial" pitchFamily="34" charset="0"/>
              </a:rPr>
              <a:t>детей с повышенными способностями или испытывающими трудности в обучении.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293096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46B86"/>
                </a:solidFill>
                <a:latin typeface="Arial" pitchFamily="34" charset="0"/>
                <a:ea typeface="+mj-ea"/>
                <a:cs typeface="Arial" pitchFamily="34" charset="0"/>
              </a:rPr>
              <a:t>Индивидуальная образовательная траектория </a:t>
            </a:r>
            <a:r>
              <a:rPr lang="ru-RU" sz="3600" dirty="0">
                <a:solidFill>
                  <a:srgbClr val="646B86"/>
                </a:solidFill>
                <a:latin typeface="Arial" pitchFamily="34" charset="0"/>
                <a:ea typeface="+mj-ea"/>
                <a:cs typeface="Arial" pitchFamily="34" charset="0"/>
              </a:rPr>
              <a:t>? </a:t>
            </a:r>
            <a:r>
              <a:rPr lang="ru-RU" sz="2400" dirty="0">
                <a:solidFill>
                  <a:srgbClr val="646B86"/>
                </a:solidFill>
                <a:latin typeface="Arial" pitchFamily="34" charset="0"/>
                <a:ea typeface="+mj-ea"/>
                <a:cs typeface="Arial" pitchFamily="34" charset="0"/>
              </a:rPr>
              <a:t>для </a:t>
            </a:r>
            <a:r>
              <a:rPr lang="ru-RU" sz="2400" b="1" dirty="0">
                <a:solidFill>
                  <a:srgbClr val="646B86"/>
                </a:solidFill>
                <a:latin typeface="Arial" pitchFamily="34" charset="0"/>
                <a:ea typeface="+mj-ea"/>
                <a:cs typeface="Arial" pitchFamily="34" charset="0"/>
              </a:rPr>
              <a:t>детей с повышенными способностями или испытывающими трудности в обучении.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Индивидуализация образования с использованием ГИС «Образование» и ФГИС «Моя школа»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268760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646B86"/>
                </a:solidFill>
                <a:latin typeface="Arial" pitchFamily="34" charset="0"/>
                <a:ea typeface="+mj-ea"/>
                <a:cs typeface="Arial" pitchFamily="34" charset="0"/>
              </a:rPr>
              <a:t>Индивидуальная образовательная траектория </a:t>
            </a:r>
            <a:r>
              <a:rPr lang="ru-RU" sz="2800" dirty="0">
                <a:solidFill>
                  <a:srgbClr val="646B86"/>
                </a:solidFill>
                <a:latin typeface="Arial" pitchFamily="34" charset="0"/>
                <a:ea typeface="+mj-ea"/>
                <a:cs typeface="Arial" pitchFamily="34" charset="0"/>
              </a:rPr>
              <a:t>! </a:t>
            </a:r>
            <a:r>
              <a:rPr lang="ru-RU" dirty="0">
                <a:solidFill>
                  <a:srgbClr val="646B86"/>
                </a:solidFill>
                <a:latin typeface="Arial" pitchFamily="34" charset="0"/>
                <a:ea typeface="+mj-ea"/>
                <a:cs typeface="Arial" pitchFamily="34" charset="0"/>
              </a:rPr>
              <a:t>для </a:t>
            </a:r>
            <a:r>
              <a:rPr lang="ru-RU" b="1" dirty="0">
                <a:solidFill>
                  <a:srgbClr val="646B86"/>
                </a:solidFill>
                <a:latin typeface="Arial" pitchFamily="34" charset="0"/>
                <a:ea typeface="+mj-ea"/>
                <a:cs typeface="Arial" pitchFamily="34" charset="0"/>
              </a:rPr>
              <a:t>детей с повышенными способностями или испытывающими трудности в обучении.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 l="25394" t="27733" r="17513" b="21167"/>
          <a:stretch>
            <a:fillRect/>
          </a:stretch>
        </p:blipFill>
        <p:spPr bwMode="auto">
          <a:xfrm>
            <a:off x="827584" y="2492896"/>
            <a:ext cx="7101187" cy="357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Индивидуализация образования с использованием ГИС «Образование» и ФГИС «Моя школа»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12776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646B86"/>
                </a:solidFill>
                <a:latin typeface="Arial" pitchFamily="34" charset="0"/>
                <a:ea typeface="+mj-ea"/>
                <a:cs typeface="Arial" pitchFamily="34" charset="0"/>
              </a:rPr>
              <a:t>Семинар для педагогов по вопросам использования ресурсов государственных информационных систем в рамках фестиваля «Радуга технологий» – апрель 2023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146485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646B86"/>
                </a:solidFill>
                <a:latin typeface="Arial" pitchFamily="34" charset="0"/>
                <a:ea typeface="+mj-ea"/>
                <a:cs typeface="Arial" pitchFamily="34" charset="0"/>
              </a:rPr>
              <a:t>Открытие опорных площадок на базе школ по использованию возможностей  ресурсов государственных информационных – </a:t>
            </a:r>
          </a:p>
          <a:p>
            <a:pPr algn="just"/>
            <a:r>
              <a:rPr lang="ru-RU" b="1" dirty="0">
                <a:solidFill>
                  <a:srgbClr val="646B86"/>
                </a:solidFill>
                <a:latin typeface="Arial" pitchFamily="34" charset="0"/>
                <a:ea typeface="+mj-ea"/>
                <a:cs typeface="Arial" pitchFamily="34" charset="0"/>
              </a:rPr>
              <a:t>апрель 2023 – издание приказа УО</a:t>
            </a:r>
          </a:p>
          <a:p>
            <a:pPr algn="just"/>
            <a:r>
              <a:rPr lang="ru-RU" b="1" dirty="0">
                <a:solidFill>
                  <a:srgbClr val="646B86"/>
                </a:solidFill>
                <a:latin typeface="Arial" pitchFamily="34" charset="0"/>
                <a:ea typeface="+mj-ea"/>
                <a:cs typeface="Arial" pitchFamily="34" charset="0"/>
              </a:rPr>
              <a:t>2023/24 учебный год – функционирование площадок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15719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646B86"/>
                </a:solidFill>
                <a:latin typeface="Arial" pitchFamily="34" charset="0"/>
                <a:ea typeface="+mj-ea"/>
                <a:cs typeface="Arial" pitchFamily="34" charset="0"/>
              </a:rPr>
              <a:t>Включение в план работы ГМО </a:t>
            </a:r>
            <a:r>
              <a:rPr lang="ru-RU" b="1" dirty="0">
                <a:solidFill>
                  <a:srgbClr val="646B86"/>
                </a:solidFill>
                <a:latin typeface="Arial" pitchFamily="34" charset="0"/>
                <a:cs typeface="Arial" pitchFamily="34" charset="0"/>
              </a:rPr>
              <a:t>2023/24 учебный год </a:t>
            </a:r>
            <a:r>
              <a:rPr lang="ru-RU" b="1" dirty="0">
                <a:solidFill>
                  <a:srgbClr val="646B86"/>
                </a:solidFill>
                <a:latin typeface="Arial" pitchFamily="34" charset="0"/>
                <a:ea typeface="+mj-ea"/>
                <a:cs typeface="Arial" pitchFamily="34" charset="0"/>
              </a:rPr>
              <a:t>на обсуждение вопросов по </a:t>
            </a:r>
            <a:r>
              <a:rPr lang="ru-RU" b="1" dirty="0">
                <a:solidFill>
                  <a:srgbClr val="646B86"/>
                </a:solidFill>
                <a:latin typeface="Arial" pitchFamily="34" charset="0"/>
                <a:cs typeface="Arial" pitchFamily="34" charset="0"/>
              </a:rPr>
              <a:t>использованию возможностей  ресурсов государственных информационных </a:t>
            </a:r>
            <a:endParaRPr lang="ru-RU" b="1" dirty="0">
              <a:solidFill>
                <a:srgbClr val="646B8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/>
              <a:t>Механизмы управления качеством образовательных результатов</a:t>
            </a:r>
            <a:br>
              <a:rPr lang="ru-RU" sz="2200" dirty="0"/>
            </a:br>
            <a:r>
              <a:rPr lang="ru-RU" sz="1800" dirty="0"/>
              <a:t>Система работы по самоопределению и профессиональной ориентации обучающихся </a:t>
            </a:r>
            <a:br>
              <a:rPr lang="ru-RU" sz="2200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10B18C-5C25-4F27-8BF2-7D1FB20FCBC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456372"/>
            <a:ext cx="5940425" cy="39452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7B26FF5-EBD2-4CE3-B1E8-B9B83607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ru-RU" sz="2400" dirty="0"/>
              <a:t>Структура муниципальных механизмов управления качеством</a:t>
            </a:r>
          </a:p>
        </p:txBody>
      </p:sp>
    </p:spTree>
    <p:extLst>
      <p:ext uri="{BB962C8B-B14F-4D97-AF65-F5344CB8AC3E}">
        <p14:creationId xmlns:p14="http://schemas.microsoft.com/office/powerpoint/2010/main" val="1979858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Система работы по самоопределению и профессиональной ориентации обучающихся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340768"/>
          <a:ext cx="8064897" cy="4624956"/>
        </p:xfrm>
        <a:graphic>
          <a:graphicData uri="http://schemas.openxmlformats.org/drawingml/2006/table">
            <a:tbl>
              <a:tblPr/>
              <a:tblGrid>
                <a:gridCol w="317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4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0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1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47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5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27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02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51" marR="3751" marT="3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endParaRPr lang="ru-RU" sz="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51" marR="3751" marT="37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51" marR="3751" marT="3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51" marR="3751" marT="3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№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показателя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МБОУ СОШ 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МБОУ СОШ 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МБОУ СОШ 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МБОУ СОШ 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МБОУ СОШ 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МБОУ СОШ 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СВОД за 2022 год 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СВОД за 2023 год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Доля обучающихся 5-7-х классов, прошедших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профориентационное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тестирование  и получивших индивидуальные рекомендации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41.4%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11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Доля обучающихся 8-11-х классов, прошедших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профориентационное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тестирование  и получивших индивидуальные рекомендации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60.3%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62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0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Доля обучающихся, охваченных дополнительными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общеразвивающими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программами технической, социально-педагогической и 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естественно-научной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направленности, в общей численности обучающихся 5 – 11-х классов общеобразовательных организаций муниципального образования 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71.7%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62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8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Доля  педагогических работников, выполняющих обязанности классного руководителя 5-11 классов, повысивших компетентность по современным методам, формам и технологиям сопровождения профессионального самоопределения обучающихся, в том числе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 участие в программах ДПО соответствующего профиля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 участие в семинарах по организации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профориентационной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деятельности  в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Югре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33.3%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10.5%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34.8%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46.4%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34.8%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44.8%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62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22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Доля педагогов-психологов общеобразовательных организаций, освоивших дополнительные профессиональные образовательные программы по содействию профессиональному самоопределению обучающихся 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54.5%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Система работы по самоопределению и профессиональной ориентации обучающихся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340768"/>
          <a:ext cx="8208913" cy="3994567"/>
        </p:xfrm>
        <a:graphic>
          <a:graphicData uri="http://schemas.openxmlformats.org/drawingml/2006/table">
            <a:tbl>
              <a:tblPr/>
              <a:tblGrid>
                <a:gridCol w="322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0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1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9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99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57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2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79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37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998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№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показателя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МБОУ СОШ 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МБОУ СОШ 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МБОУ СОШ 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МБОУ СОШ 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МБОУ СОШ 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МБОУ СОШ 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СВОД за 2022 год 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СВОД за 2023 год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8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Доля обучающихся, выбравших для сдачи государственной итоговой аттестации по образовательным программам среднего общего образования учебные предметы, соответствующие профилю обучения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72.7%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81.1%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72.7%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73.9%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66.7%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79.4%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20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1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Доля обучающихся 8 – 11-х классов, принявших участие в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уроках Национальной технологической инициативы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51.7%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14.3%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201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Доля обучающихся 8 – 11-х  классов, принявших участие в цикле Всероссийских уроков проекта   «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ПроеКТОриЯ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»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57.8%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71.5%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201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Доля родителей обучающихся с ОВЗ 8 – 11 классов, которым в образовательной организации оказана адресная психолого-педагогическая помощь по вопросам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профориентационного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самоопределения детей и молодежи 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0%11</a:t>
                      </a: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201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49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Доля предприятий и организаций, расположенных на территории МО (согласно карты промышленности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Югры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по муниципалитетам https://fondugra.ru/fpu/map-industry/), с которыми заключены договоры по реализации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профориентационной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работы , социальные секторы экономики (медицинские технологии, туризм, образование), транспорт, логистика, торговля,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инфокоммуникация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связь)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Система работы по самоопределению и профессиональной ориентации обучающихся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1" y="1340767"/>
          <a:ext cx="8352925" cy="4976677"/>
        </p:xfrm>
        <a:graphic>
          <a:graphicData uri="http://schemas.openxmlformats.org/drawingml/2006/table">
            <a:tbl>
              <a:tblPr/>
              <a:tblGrid>
                <a:gridCol w="32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67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8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32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73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№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показателя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МБОУ СОШ 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МБОУ СОШ 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МБОУ СОШ 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МБОУ СОШ 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МБОУ СОШ 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МБОУ СОШ 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СВОД за 2022 год 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СВОД за 2023 год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Доля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профориентационных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мероприятий, проводимых с использованием ресурсов партнеров (детских технопарков «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Кванториум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», центров молодежного инновационного творчества (ЦМИТ), специализированных центров компетенций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Ворлдскиллс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музеев, организаций высшего и профессионального образования, государственных и частных корпораций)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22.6%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6.8%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51.5%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48.1%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16.7%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8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Доля обучающихся 5-7-х   классов, охваченных мероприятиями, направленными на ознакомление учащихся со структурой экономики и потребностях в кадрах на территории муниципалитета/ региона: приоритетные кластеры (согласно карты промышленности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Югры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https://fondugra.ru/fpu/map-industry/), социальные секторы экономики (медицинские технологии, туризм, образование), перспективные высокотехнологичные производства (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TechNet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HealthNeT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EnergyNet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), секторов, повышающих конкурентоспособность экономики (инфраструктура, транспорт, логистика, торговля,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инфокоммуникация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связь)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69.9%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37.3%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60.7%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4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19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Доля обучающихся 8 - 11-х  классов, охваченных, направленными на ознакомление учащихся со структурой экономики муниципалитета / региона: приоритетные кластеры (согласно карты промышленности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Югры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https://fondugra.ru/fpu/map-industry/), социальные секторы экономики (медицинские технологии, туризм, образование), перспективные высокотехнологичные производства (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TechNet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HealthNeT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EnergyNet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), секторов, повышающих конкурентоспособность экономики (инфраструктура, транспорт, логистика, торговля,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инфокоммуникация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связь)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70.1%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73.8%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4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Доля выпускников 9-х классов, поступивших в ПОО своего региона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15.7%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22.9%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74.5%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71.3%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84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Доля обучающихся 8-11-х классов, участвующих в ежегодных конкурсах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профориентационной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направленности для школьников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4.8%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4.6%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10.3%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57%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Система работы по самоопределению и профессиональной ориентации обучающихся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B373F5-F9AE-46F8-B3D4-A3D3808B653D}"/>
              </a:ext>
            </a:extLst>
          </p:cNvPr>
          <p:cNvSpPr txBox="1"/>
          <p:nvPr/>
        </p:nvSpPr>
        <p:spPr>
          <a:xfrm>
            <a:off x="755576" y="1700808"/>
            <a:ext cx="77020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Меры:</a:t>
            </a:r>
          </a:p>
          <a:p>
            <a:pPr marL="342900" indent="-342900">
              <a:buAutoNum type="arabicParenR"/>
            </a:pPr>
            <a:r>
              <a:rPr lang="ru-RU" dirty="0"/>
              <a:t>Увеличено количество конкурсов профориентационной направленности</a:t>
            </a:r>
          </a:p>
          <a:p>
            <a:pPr marL="342900" indent="-342900">
              <a:buAutoNum type="arabicParenR"/>
            </a:pPr>
            <a:r>
              <a:rPr lang="ru-RU" dirty="0"/>
              <a:t>Увеличено количество муниципальных мероприятий </a:t>
            </a:r>
          </a:p>
          <a:p>
            <a:pPr marL="342900" indent="-342900">
              <a:buAutoNum type="arabicParenR"/>
            </a:pPr>
            <a:r>
              <a:rPr lang="ru-RU" dirty="0"/>
              <a:t>Увеличилось количество педагогов, прошедших курсы повышения </a:t>
            </a:r>
          </a:p>
          <a:p>
            <a:r>
              <a:rPr lang="ru-RU" dirty="0"/>
              <a:t>квалификации по современным методам, формам и технологиям </a:t>
            </a:r>
          </a:p>
          <a:p>
            <a:r>
              <a:rPr lang="ru-RU" dirty="0"/>
              <a:t>сопровождения профессионального самоопределения обучающихся</a:t>
            </a:r>
          </a:p>
          <a:p>
            <a:r>
              <a:rPr lang="ru-RU" dirty="0"/>
              <a:t>4) Планируется открытие профильного педагогического класса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9200" y="2924944"/>
            <a:ext cx="6858000" cy="1224136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Механизмы управления качеством образовательной деятельности</a:t>
            </a:r>
            <a:br>
              <a:rPr lang="ru-RU" sz="2200" dirty="0"/>
            </a:br>
            <a:r>
              <a:rPr lang="ru-RU" sz="1800" dirty="0"/>
              <a:t> Система обеспечения профессионального развития педагогических работников</a:t>
            </a:r>
            <a:br>
              <a:rPr lang="ru-RU" sz="2200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Система обеспечения профессионального развития педагогических работников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196752"/>
          <a:ext cx="8496933" cy="5333967"/>
        </p:xfrm>
        <a:graphic>
          <a:graphicData uri="http://schemas.openxmlformats.org/drawingml/2006/table">
            <a:tbl>
              <a:tblPr/>
              <a:tblGrid>
                <a:gridCol w="397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440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2021/22 учебный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2022/23 учебный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405"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1.      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Кадровое обеспечение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1.1.  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педагогических работников, имеющих образование, соответствующее профилю преподаваемого учебного предмета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педагогических работников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педагогических работников, имеющих образование, соответствующее профилю преподаваемого учебного предмета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1.2.  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педагогических работников, имеющих первую или высшую квалификационную категорию в общей численности педагогических работников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53%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52%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педагогических работников, имеющих первую или высшую квалификационную категорию (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квалификационных категорий у одного педагога не имеет значение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     Выявление и устранение профессиональных дефицитов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3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2.1.  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педагогов, прошедших диагностику профессиональных дефицитов, от общего количества педагогов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педагогов, прошедших диагностику профессиональных дефицитов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16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2.2.  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педагогов, прошедших повышение квалификации педагогов на основе диагностики профессиональных дефицитов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87%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педагогов, прошедших обучение по программе повышения квалификации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 них количество педагогов, прошедших повышение квалификации педагогов на основе диагностики профессиональных дефицитов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Система обеспечения профессионального развития педагогических работников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268760"/>
          <a:ext cx="8496933" cy="4648742"/>
        </p:xfrm>
        <a:graphic>
          <a:graphicData uri="http://schemas.openxmlformats.org/drawingml/2006/table">
            <a:tbl>
              <a:tblPr/>
              <a:tblGrid>
                <a:gridCol w="397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584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2021/22 учебный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2022/23 учебный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667"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3.1.  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молодых педагогов в общей численности педагогов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молодых педагогов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3.2.  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молодых педагогов, охваченных мероприятиями в рамках проектов по поддержке молодых педагогов, от общего числа молодых педагогов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молодых педагогов, охваченных мероприятиями в рамках проектов по поддержке молодых педагогов, от общего числа молодых педагогов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3.3.  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молодых педагогов, включенных в программу наставничества, от общего числа молодых педагогов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молодых педагогов, включенных в программу наставничества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3.4.  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Охват молодых педагогов мероприятиями муниципального уровня , направленных на профессиональное становление и сопровождение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3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3.4.  1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Охват молодых педагогов мероприятиями образовательной организации, направленных на профессиональное становление и сопровождение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молодых педагогов, принявших участие в мероприятиях, организауемых УО, ГМО, направленных на профессиональное становление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Система обеспечения профессионального развития педагогических работников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844824"/>
          <a:ext cx="8496933" cy="1569020"/>
        </p:xfrm>
        <a:graphic>
          <a:graphicData uri="http://schemas.openxmlformats.org/drawingml/2006/table">
            <a:tbl>
              <a:tblPr/>
              <a:tblGrid>
                <a:gridCol w="397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751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584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2021/22 учебный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2022/23 учебный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84"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СОШ 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4.6.  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Охват педагогов конкурсами педагогического мастерства на уровне образовательной организации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педагогов, принявших участие в качестве конкурсантов в конкурсах педагогического мастерства на уровне образовательной организации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Система обеспечения профессионального развития педагогических работников</a:t>
            </a: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95536" y="1196752"/>
            <a:ext cx="460851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/>
              <a:t>В целях совершенствования профессиональных компетенций, знаний и навыков педагогических работников и управленческих кадров обеспечить участие педагогических работников в конкурсах профессионального мастерства, мероприятиях, проводимых в рамках Года педагога и наставника, профессиональных олимпиадах для учителей, утвержденных распоряжением Правительства Ханты-Мансийского автономного округа – </a:t>
            </a:r>
            <a:r>
              <a:rPr lang="ru-RU" dirty="0" err="1"/>
              <a:t>Югры</a:t>
            </a:r>
            <a:r>
              <a:rPr lang="ru-RU" dirty="0"/>
              <a:t> от 10 февраля 2023 года № 51-рп «О плане основных мероприятий, посвященных проведению в Ханты-Мансийском автономном округе – </a:t>
            </a:r>
            <a:r>
              <a:rPr lang="ru-RU" dirty="0" err="1"/>
              <a:t>Югре</a:t>
            </a:r>
            <a:r>
              <a:rPr lang="ru-RU" dirty="0"/>
              <a:t> Года педагога и наставника в 2023 году», а также проводимых Министерством просвещения Российской федерации.</a:t>
            </a:r>
          </a:p>
        </p:txBody>
      </p:sp>
      <p:pic>
        <p:nvPicPr>
          <p:cNvPr id="61442" name="Picture 2" descr="I:\загрузки\ГПиН_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949108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Система мониторинга эффективности деятельности руководителей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323155"/>
              </p:ext>
            </p:extLst>
          </p:nvPr>
        </p:nvGraphicFramePr>
        <p:xfrm>
          <a:off x="188805" y="1380233"/>
          <a:ext cx="4455203" cy="1880574"/>
        </p:xfrm>
        <a:graphic>
          <a:graphicData uri="http://schemas.openxmlformats.org/drawingml/2006/table">
            <a:tbl>
              <a:tblPr/>
              <a:tblGrid>
                <a:gridCol w="1336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8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42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5. Реализация социально значимых и образовательных проектов, участие в реализации регионального портфеля проектов «Образование»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47"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5.1. Участие в реализации проектов в рамках мероприятий региональных проектов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и функционирование новых инфраструктурных объектов (центр "Точка роста", дополнительные места)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наличие информации о деятельности на сайте ОО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участие обучающихся в образовательных сменах, организованных Региональным центром выявления и поддержки способных и талантливых детей  "Месторождение талантов"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достижение установленных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не достигнуты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618291"/>
              </p:ext>
            </p:extLst>
          </p:nvPr>
        </p:nvGraphicFramePr>
        <p:xfrm>
          <a:off x="179512" y="4168957"/>
          <a:ext cx="5400601" cy="1880572"/>
        </p:xfrm>
        <a:graphic>
          <a:graphicData uri="http://schemas.openxmlformats.org/drawingml/2006/table">
            <a:tbl>
              <a:tblPr/>
              <a:tblGrid>
                <a:gridCol w="1285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31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Название ОО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педагогов ФГИС «Моя школа»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Кол-во активных* педагогов** в ФГИС «Моя школа»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Кол-во учеников ФГИС «Моя школа»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Кол-во активных* учеников*** в ФГИС «Моя школа»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2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2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2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2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2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2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96136" y="4725144"/>
            <a:ext cx="259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/>
              <a:t>Использования ресурсов ФГИС «Моя школа» в образовательном процессе не реже 3 раз в месяц</a:t>
            </a:r>
          </a:p>
          <a:p>
            <a:pPr algn="just"/>
            <a:endParaRPr lang="ru-RU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68EAEF-EA45-4288-96BE-9939C1C4F48F}"/>
              </a:ext>
            </a:extLst>
          </p:cNvPr>
          <p:cNvSpPr txBox="1"/>
          <p:nvPr/>
        </p:nvSpPr>
        <p:spPr>
          <a:xfrm>
            <a:off x="4725729" y="1214504"/>
            <a:ext cx="4248471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b="1" dirty="0"/>
              <a:t>Доля педагогических работников общеобразовательных организаций, прошедших повышение квалификации, в том числе в центрах непрерывного повышения профессионального мастерства, % – 46,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BCD0CF-29A5-424D-BCD4-8F71EF769A00}"/>
              </a:ext>
            </a:extLst>
          </p:cNvPr>
          <p:cNvSpPr txBox="1"/>
          <p:nvPr/>
        </p:nvSpPr>
        <p:spPr>
          <a:xfrm>
            <a:off x="4725729" y="2118734"/>
            <a:ext cx="4248471" cy="93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b="1" dirty="0"/>
              <a:t>Доля обучающихся, для которых созданы равные условия получения качественного образования вне зависимости от места их нахождения посредством предоставления доступа к федеральной информационно-сервисной платформе цифровой образовательной среды, %- 55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7AAC9C-A248-4484-9BAD-2F2907F358D8}"/>
              </a:ext>
            </a:extLst>
          </p:cNvPr>
          <p:cNvSpPr txBox="1"/>
          <p:nvPr/>
        </p:nvSpPr>
        <p:spPr>
          <a:xfrm>
            <a:off x="4725729" y="3182276"/>
            <a:ext cx="4248471" cy="600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b="1" dirty="0"/>
              <a:t>Доля педагогических работников, пользующихся федеральной </a:t>
            </a:r>
            <a:r>
              <a:rPr lang="ru-RU" sz="1100" b="1" dirty="0" err="1"/>
              <a:t>информауионно</a:t>
            </a:r>
            <a:r>
              <a:rPr lang="ru-RU" sz="1100" b="1" dirty="0"/>
              <a:t>-сервисной платформой цифровой </a:t>
            </a:r>
            <a:r>
              <a:rPr lang="ru-RU" sz="1100" b="1" dirty="0" err="1"/>
              <a:t>обрзовательной</a:t>
            </a:r>
            <a:r>
              <a:rPr lang="ru-RU" sz="1100" b="1" dirty="0"/>
              <a:t> среда, % - 75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D0C6D-B3F1-48C3-9B61-FDAFC5735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Структура муниципальных механизмов управления качеством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10B18C-5C25-4F27-8BF2-7D1FB20FCBC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456372"/>
            <a:ext cx="5940425" cy="3945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214FC4-C9C2-4BF9-834C-1E05FD60A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1456372"/>
            <a:ext cx="2791256" cy="27912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76E4B4-85E5-4131-AA91-FC5CCC59D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2852000"/>
            <a:ext cx="2791256" cy="27912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E760FD-DFB7-4BC0-A6F1-2CCF4F434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4066744"/>
            <a:ext cx="2791256" cy="27912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17402A-3E88-4CC7-8E44-16998E9BB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3645024"/>
            <a:ext cx="2791256" cy="27912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1EB16F-6512-417A-91A7-6B1FFCEDC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4703813"/>
            <a:ext cx="2791256" cy="27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786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Система мониторинга эффективности деятельности руководителей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3933056"/>
          <a:ext cx="6048672" cy="2176559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2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Название ОО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педагогов ФГИС «Моя школа»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Кол-во активных* педагогов** в ФГИС «Моя школа»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Кол-во учеников ФГИС «Моя школа»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Кол-во активных* учеников*** в ФГИС «Моя школа»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7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7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7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7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7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7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72200" y="4149080"/>
            <a:ext cx="259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/>
              <a:t>Использования ресурсов ФГИС «Моя школа» в образовательном процессе не реже 3 раз в месяц</a:t>
            </a:r>
          </a:p>
          <a:p>
            <a:pPr algn="just"/>
            <a:endParaRPr lang="ru-RU" sz="1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1340768"/>
          <a:ext cx="6480720" cy="2306324"/>
        </p:xfrm>
        <a:graphic>
          <a:graphicData uri="http://schemas.openxmlformats.org/drawingml/2006/table">
            <a:tbl>
              <a:tblPr/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Муниципалитет по МШ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Название ОО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педагогов ФГИС «Моя школа»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Кол-во активных* педагогов** в ФГИС «Моя школа»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Кол-во учеников ФГИС «Моя школа»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Кол-во активных* учеников*** в ФГИС «Моя школа»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1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Когалым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МАОУ "Средняя школа № 5"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511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1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Когалым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МАОУ "Средняя школа № 6"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876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1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Когалым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МАОУ "СОШ № 10"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238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1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Когалым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МАОУ "Средняя школа №8"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498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1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Когалым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МАОУ СОШ №7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1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Когалым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МАОУ "Средняя школа № 3"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565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1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Когалым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МАОУ СОШ №1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594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108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Система мониторинга эффективности деятельности руководителей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1196752"/>
          <a:ext cx="6912768" cy="1760735"/>
        </p:xfrm>
        <a:graphic>
          <a:graphicData uri="http://schemas.openxmlformats.org/drawingml/2006/table">
            <a:tbl>
              <a:tblPr/>
              <a:tblGrid>
                <a:gridCol w="1571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1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42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5. Реализация социально значимых и образовательных проектов, участие в реализации регионального портфеля проектов «Образование»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47"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5.1. Участие в реализации проектов в рамках мероприятий региональных проектов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и функционирование новых инфраструктурных объектов (центр "Точка роста", дополнительные места)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наличие информации о деятельности на сайте ОО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участие обучающихся в образовательных сменах, организованных Региональным центром выявления и поддержки способных и талантливых детей  "Месторождение талантов"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достижение установленных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не достигнуты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3501008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/>
              <a:t>Критерии оценки участников конкурса среди муниципальных образований Ханты-Мансийского автономного округа – </a:t>
            </a:r>
            <a:r>
              <a:rPr lang="ru-RU" sz="1600" b="1" dirty="0" err="1"/>
              <a:t>Югры</a:t>
            </a:r>
            <a:r>
              <a:rPr lang="ru-RU" sz="1600" b="1" dirty="0"/>
              <a:t> на звание «Лучший муниципалитет по цифровой трансформации»  </a:t>
            </a:r>
          </a:p>
          <a:p>
            <a:pPr lvl="0" algn="just"/>
            <a:r>
              <a:rPr lang="ru-RU" sz="1400" dirty="0"/>
              <a:t>доля активных пользователей в государственной информационной системе «Цифровая образовательная платформа Ханты-Мансийского автономного округа – </a:t>
            </a:r>
            <a:r>
              <a:rPr lang="ru-RU" sz="1400" dirty="0" err="1"/>
              <a:t>Югры</a:t>
            </a:r>
            <a:r>
              <a:rPr lang="ru-RU" sz="1400" dirty="0"/>
              <a:t>» (далее – ГИС Образование </a:t>
            </a:r>
            <a:r>
              <a:rPr lang="ru-RU" sz="1400" dirty="0" err="1"/>
              <a:t>Югры</a:t>
            </a:r>
            <a:r>
              <a:rPr lang="ru-RU" sz="1400" dirty="0"/>
              <a:t>)</a:t>
            </a:r>
          </a:p>
          <a:p>
            <a:pPr lvl="0" algn="just"/>
            <a:endParaRPr lang="ru-RU" sz="1400" dirty="0"/>
          </a:p>
          <a:p>
            <a:pPr lvl="0" algn="just"/>
            <a:r>
              <a:rPr lang="ru-RU" sz="1400" dirty="0"/>
              <a:t> доля пользователей из числа педагогических работников, прошедших активацию на информационно-коммуникационной образовательной платформе «</a:t>
            </a:r>
            <a:r>
              <a:rPr lang="ru-RU" sz="1400" dirty="0" err="1"/>
              <a:t>Сферум</a:t>
            </a:r>
            <a:r>
              <a:rPr lang="ru-RU" sz="1400" dirty="0"/>
              <a:t>»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Система мониторинга эффективности деятельности руководителей</a:t>
            </a: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899592" y="1700808"/>
            <a:ext cx="7560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Обеспеченность кадрами в соответствии с основной образовательной программой, в том числе, адаптированной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EF9A16E-A417-4B19-A3FE-7B1E39254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823631"/>
              </p:ext>
            </p:extLst>
          </p:nvPr>
        </p:nvGraphicFramePr>
        <p:xfrm>
          <a:off x="1524000" y="2564904"/>
          <a:ext cx="6096000" cy="305435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8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образовательной организации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Критерий: 100% кадровое обеспечение АООП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СОШ № 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Не реализуется</a:t>
                      </a:r>
                      <a:endParaRPr lang="ru-RU" sz="1100" dirty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СОШ № 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00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Не соответствует требованиям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СОШ № 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highlight>
                            <a:srgbClr val="FF00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Не соответствует требованиям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СОШ № 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53C14D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Соответствует требованиям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СОШ № 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highlight>
                            <a:srgbClr val="FF00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Не соответствует требованиям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СОШ № 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53C14D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Соответствует требованиям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МАДОУ ДС № 2 "Рябинка"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highlight>
                            <a:srgbClr val="FF00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Не соответствует требованиям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МАДОУ ДС № 4 "Родничок"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Не реализуется</a:t>
                      </a:r>
                      <a:endParaRPr lang="ru-RU" sz="1050" dirty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МАДОУ ДС №9 "Черепашка"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highlight>
                            <a:srgbClr val="53C14D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Соответствует требованиям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МАДОУ ДС № 10 "Березка"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highlight>
                            <a:srgbClr val="53C14D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Соответствует требованиям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МАДОУ ДС № 12 "Буратино"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highlight>
                            <a:srgbClr val="FF00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Не соответствует требованиям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МАДОУ ДС № 16 "Снежинка"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highlight>
                            <a:srgbClr val="FF00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Не соответствует требованиям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9200" y="2924944"/>
            <a:ext cx="6858000" cy="1224136"/>
          </a:xfrm>
        </p:spPr>
        <p:txBody>
          <a:bodyPr>
            <a:normAutofit/>
          </a:bodyPr>
          <a:lstStyle/>
          <a:p>
            <a:r>
              <a:rPr lang="ru-RU" sz="2200" b="1" dirty="0"/>
              <a:t>Механизмы управления качеством образовательной деятельности</a:t>
            </a:r>
            <a:br>
              <a:rPr lang="ru-RU" sz="2200" dirty="0"/>
            </a:br>
            <a:r>
              <a:rPr lang="ru-RU" sz="1800" dirty="0"/>
              <a:t> Система мониторинга  качества дошкольного образования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Система мониторинга  качества дошкольного образования</a:t>
            </a: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79512" y="1268760"/>
            <a:ext cx="86409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 мониторинга: анализ степени соответствия образовательных программ дошкольного образования и условий осуществления образовательной деятельности дошкольными образовательными организациями нормативным требованиям, выявление направлений для совершенствования дошкольного образования.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2708917"/>
          <a:ext cx="4176464" cy="2952331"/>
        </p:xfrm>
        <a:graphic>
          <a:graphicData uri="http://schemas.openxmlformats.org/drawingml/2006/table">
            <a:tbl>
              <a:tblPr/>
              <a:tblGrid>
                <a:gridCol w="1586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1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ДОО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 оценки ООП ДО структурных компонентов основных разделов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Целевой раздел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Содержательный раздел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Организационный раздел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МАДОУ ДС № 2 "Рябинка"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Оптимальный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Оптимальный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Допустимый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МАДОУ ДС № 4 "Родничок"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Оптимальный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Оптимальный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Оптимальный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МАДОУ ДС №9 "Черепашка"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Допустимый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Оптимальный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Оптимальный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МАДОУ ДС № 10 "Березка"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Оптимальный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Оптимальный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Оптимальный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МАДОУ ДС № 12 "Буратино"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Оптимальный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Допустимый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Оптимальный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МАДОУ ДС № 16 "Снежинка"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Оптимальный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Оптимальный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Оптимальный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2" marR="568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4048" y="2708919"/>
          <a:ext cx="3816424" cy="2952328"/>
        </p:xfrm>
        <a:graphic>
          <a:graphicData uri="http://schemas.openxmlformats.org/drawingml/2006/table">
            <a:tbl>
              <a:tblPr/>
              <a:tblGrid>
                <a:gridCol w="1438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026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ДОО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 оценки АОП ДО структурных компонентов основных разделов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Целевой раздел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Содержательный раздел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Организационный раздел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МАДОУ ДС № 2 "Рябинка"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Оптимальный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Критический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Допустимый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МАДОУ ДС №9 "Черепашка"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Оптимальный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Допустимый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Оптимальный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МАДОУ ДС № 10 "Березка"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Допустимый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Допустимый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Допустимый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МАДОУ ДС № 12 "Буратино"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Допустимый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Допустимый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Критический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МАДОУ ДС № 16 "Снежинка"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Оптимальный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Оптимальный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Оптимальный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7" marR="616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44208" y="2132856"/>
            <a:ext cx="1111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АООП ДО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2204864"/>
            <a:ext cx="984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ООП ДО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Система мониторинга  качества дошкольного образования</a:t>
            </a: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23528" y="2141857"/>
            <a:ext cx="266429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/>
              <a:t>ООП</a:t>
            </a:r>
          </a:p>
          <a:p>
            <a:pPr algn="just"/>
            <a:r>
              <a:rPr lang="ru-RU" sz="1600" dirty="0"/>
              <a:t>Затруднения в описании: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/>
              <a:t>в описании приоритетных направлений деятельности,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/>
              <a:t>в конкретизации значимых характеристик содержания образования и особенности развивающей предметно-пространственной среды с учетом специфики деятельности ДОО и конкретизацией возрастной </a:t>
            </a:r>
            <a:r>
              <a:rPr lang="ru-RU" sz="1600" dirty="0" err="1"/>
              <a:t>адресованности</a:t>
            </a:r>
            <a:r>
              <a:rPr lang="ru-RU" sz="1600" dirty="0"/>
              <a:t>.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75856" y="1319863"/>
            <a:ext cx="554461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600" dirty="0"/>
              <a:t>АООП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/>
              <a:t>в целевом разделе отсутствуют приоритетные направления деятельности (часть формируемой участниками образовательных отношений), планируемые результаты реализации АОП с воспитанниками ОВЗ среднего дошкольного возраста с учетом конкретной нозологической группы;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/>
              <a:t>в содержательном отделе  отсутствует описание способов и направления поддержки детской инициативы с учетом особенностей развития детей конкретной нозологической группы;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/>
              <a:t>в организационном разделе - отсутствует описание обеспеченности методическим материалом, средствами обучения и воспитания с учетом особенностей развития детей конкретной нозологической группы, описание особенностей традиционных событий и праздников, описание особенностей развивающей предметно-пространственной среды в соответствии с особенностями развития детей конкретной нозологической группы и конкретизации возрастной </a:t>
            </a:r>
            <a:r>
              <a:rPr lang="ru-RU" sz="1600" dirty="0" err="1"/>
              <a:t>адресованности</a:t>
            </a:r>
            <a:r>
              <a:rPr lang="ru-RU" sz="1600" dirty="0"/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Показатели мониторинга</a:t>
            </a:r>
            <a:br>
              <a:rPr lang="ru-RU" sz="2400" dirty="0"/>
            </a:br>
            <a:r>
              <a:rPr lang="ru-RU" sz="2400" dirty="0"/>
              <a:t>«Система оценки качества подготовки обучающихся»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025" y="1628800"/>
            <a:ext cx="87849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lvl="0">
              <a:buFont typeface="Arial" pitchFamily="34" charset="0"/>
              <a:buChar char="•"/>
            </a:pPr>
            <a:r>
              <a:rPr lang="ru-RU" sz="2400" dirty="0"/>
              <a:t> базовая подготовка обучающихся (достижение обучающимися планируемых предметных результатов освоения образовательной программы на уровне начального, основного, среднего общего образования);</a:t>
            </a:r>
          </a:p>
          <a:p>
            <a:pPr marL="72000" lvl="0">
              <a:buFont typeface="Arial" pitchFamily="34" charset="0"/>
              <a:buChar char="•"/>
            </a:pPr>
            <a:r>
              <a:rPr lang="ru-RU" sz="2400" dirty="0"/>
              <a:t> подготовка обучающихся высокого уровня;</a:t>
            </a:r>
          </a:p>
          <a:p>
            <a:pPr marL="72000" lvl="0">
              <a:buFont typeface="Arial" pitchFamily="34" charset="0"/>
              <a:buChar char="•"/>
            </a:pPr>
            <a:r>
              <a:rPr lang="ru-RU" sz="2400" dirty="0"/>
              <a:t> оценка </a:t>
            </a:r>
            <a:r>
              <a:rPr lang="ru-RU" sz="2400" dirty="0" err="1"/>
              <a:t>метапредметных</a:t>
            </a:r>
            <a:r>
              <a:rPr lang="ru-RU" sz="2400" dirty="0"/>
              <a:t> результатов (достижение обучающимися планируемых </a:t>
            </a:r>
            <a:r>
              <a:rPr lang="ru-RU" sz="2400" dirty="0" err="1"/>
              <a:t>метапредметных</a:t>
            </a:r>
            <a:r>
              <a:rPr lang="ru-RU" sz="2400" dirty="0"/>
              <a:t> результатов освоения образовательной программы на уровне начального, основного, среднего общего образования);</a:t>
            </a:r>
          </a:p>
          <a:p>
            <a:pPr marL="72000" lvl="0">
              <a:buFont typeface="Arial" pitchFamily="34" charset="0"/>
              <a:buChar char="•"/>
            </a:pPr>
            <a:r>
              <a:rPr lang="ru-RU" sz="2400" dirty="0"/>
              <a:t> оценка функциональной грамотности;</a:t>
            </a:r>
          </a:p>
          <a:p>
            <a:pPr marL="72000" lvl="0">
              <a:buFont typeface="Arial" pitchFamily="34" charset="0"/>
              <a:buChar char="•"/>
            </a:pPr>
            <a:r>
              <a:rPr lang="ru-RU" sz="2400" dirty="0"/>
              <a:t> оценка объективности процедур оценки качества образования</a:t>
            </a:r>
          </a:p>
          <a:p>
            <a:pPr marL="72000">
              <a:buFont typeface="Arial" pitchFamily="34" charset="0"/>
              <a:buChar char="•"/>
            </a:pP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/>
              <a:t>Механизмы управления качеством образовательных результатов</a:t>
            </a:r>
            <a:br>
              <a:rPr lang="ru-RU" sz="2200" dirty="0"/>
            </a:br>
            <a:r>
              <a:rPr lang="ru-RU" sz="2200" dirty="0"/>
              <a:t>Система оценки качества подготовки обучающихся</a:t>
            </a:r>
            <a:br>
              <a:rPr lang="ru-RU" sz="2200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Итоги ГИА - 9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043608" y="548680"/>
          <a:ext cx="748883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dirty="0"/>
              <a:t>Русский язык (основной период)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908720"/>
          <a:ext cx="45720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788024" y="2780928"/>
          <a:ext cx="4199756" cy="380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Стрелка углом 16"/>
          <p:cNvSpPr/>
          <p:nvPr/>
        </p:nvSpPr>
        <p:spPr>
          <a:xfrm rot="5400000">
            <a:off x="4355976" y="1700808"/>
            <a:ext cx="1584176" cy="576064"/>
          </a:xfrm>
          <a:prstGeom prst="bentArrow">
            <a:avLst>
              <a:gd name="adj1" fmla="val 22233"/>
              <a:gd name="adj2" fmla="val 25000"/>
              <a:gd name="adj3" fmla="val 25000"/>
              <a:gd name="adj4" fmla="val 49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dirty="0"/>
              <a:t>Математика (основной период)</a:t>
            </a:r>
          </a:p>
        </p:txBody>
      </p:sp>
      <p:sp>
        <p:nvSpPr>
          <p:cNvPr id="17" name="Стрелка углом 16"/>
          <p:cNvSpPr/>
          <p:nvPr/>
        </p:nvSpPr>
        <p:spPr>
          <a:xfrm rot="5400000">
            <a:off x="4499992" y="2420888"/>
            <a:ext cx="1584176" cy="576064"/>
          </a:xfrm>
          <a:prstGeom prst="bentArrow">
            <a:avLst>
              <a:gd name="adj1" fmla="val 22233"/>
              <a:gd name="adj2" fmla="val 25000"/>
              <a:gd name="adj3" fmla="val 25000"/>
              <a:gd name="adj4" fmla="val 49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79512" y="1052736"/>
          <a:ext cx="45720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139952" y="3501008"/>
          <a:ext cx="478802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910</TotalTime>
  <Words>6009</Words>
  <Application>Microsoft Office PowerPoint</Application>
  <PresentationFormat>Экран (4:3)</PresentationFormat>
  <Paragraphs>1913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4" baseType="lpstr">
      <vt:lpstr>Arial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Муниципальная система оценки качества общего образования</vt:lpstr>
      <vt:lpstr>Муниципальные механизмы управления качеством</vt:lpstr>
      <vt:lpstr>Структура муниципальных механизмов управления качеством</vt:lpstr>
      <vt:lpstr>Структура муниципальных механизмов управления качеством</vt:lpstr>
      <vt:lpstr>Показатели мониторинга «Система оценки качества подготовки обучающихся»</vt:lpstr>
      <vt:lpstr>Механизмы управления качеством образовательных результатов Система оценки качества подготовки обучающихся </vt:lpstr>
      <vt:lpstr>Презентация PowerPoint</vt:lpstr>
      <vt:lpstr>Русский язык (основной период)</vt:lpstr>
      <vt:lpstr>Математика (основной период)</vt:lpstr>
      <vt:lpstr>Русский язык</vt:lpstr>
      <vt:lpstr>Математика</vt:lpstr>
      <vt:lpstr>Предметы по выбору</vt:lpstr>
      <vt:lpstr>Предметы по выбору</vt:lpstr>
      <vt:lpstr>Механизмы управления качеством образовательных результатов Система оценки качества подготовки обучающихся </vt:lpstr>
      <vt:lpstr>Базовый уровень</vt:lpstr>
      <vt:lpstr>Результаты ЕГЭ по предметам</vt:lpstr>
      <vt:lpstr>Результаты ЕГЭ по предметам по выбору</vt:lpstr>
      <vt:lpstr>Результаты ЕГЭ по предметам по выбору</vt:lpstr>
      <vt:lpstr>Результаты ЕГЭ по предметам по выбору</vt:lpstr>
      <vt:lpstr>Результаты ЕГЭ по предметам по выбору</vt:lpstr>
      <vt:lpstr>План работы ГМО</vt:lpstr>
      <vt:lpstr>Механизмы управления качеством образовательных результатов  Система работы по выявлению, поддержке и развитию способностей и талантов  </vt:lpstr>
      <vt:lpstr>Результативность участия во Всероссийской олимпиаде школьников</vt:lpstr>
      <vt:lpstr>Результативность участия во Всероссийской олимпиаде школьников</vt:lpstr>
      <vt:lpstr>Результативность участия во Всероссийской олимпиаде школьников, региональный этап</vt:lpstr>
      <vt:lpstr>Количество и доля школьников классов, обучающихся по индивидуальным учебным планам</vt:lpstr>
      <vt:lpstr>Индивидуализация образования с использованием ГИС «Образование» и ФГИС «Моя школа»</vt:lpstr>
      <vt:lpstr>Индивидуализация образования с использованием ГИС «Образование» и ФГИС «Моя школа»</vt:lpstr>
      <vt:lpstr>Механизмы управления качеством образовательных результатов Система работы по самоопределению и профессиональной ориентации обучающихся  </vt:lpstr>
      <vt:lpstr>Система работы по самоопределению и профессиональной ориентации обучающихся</vt:lpstr>
      <vt:lpstr>Система работы по самоопределению и профессиональной ориентации обучающихся</vt:lpstr>
      <vt:lpstr>Система работы по самоопределению и профессиональной ориентации обучающихся</vt:lpstr>
      <vt:lpstr>Система работы по самоопределению и профессиональной ориентации обучающихся</vt:lpstr>
      <vt:lpstr>Механизмы управления качеством образовательной деятельности  Система обеспечения профессионального развития педагогических работников </vt:lpstr>
      <vt:lpstr>Система обеспечения профессионального развития педагогических работников</vt:lpstr>
      <vt:lpstr>Система обеспечения профессионального развития педагогических работников</vt:lpstr>
      <vt:lpstr>Система обеспечения профессионального развития педагогических работников</vt:lpstr>
      <vt:lpstr>Система обеспечения профессионального развития педагогических работников</vt:lpstr>
      <vt:lpstr>Система мониторинга эффективности деятельности руководителей</vt:lpstr>
      <vt:lpstr>Система мониторинга эффективности деятельности руководителей</vt:lpstr>
      <vt:lpstr>Система мониторинга эффективности деятельности руководителей</vt:lpstr>
      <vt:lpstr>Система мониторинга эффективности деятельности руководителей</vt:lpstr>
      <vt:lpstr>Механизмы управления качеством образовательной деятельности  Система мониторинга  качества дошкольного образования</vt:lpstr>
      <vt:lpstr> Система мониторинга  качества дошкольного образования</vt:lpstr>
      <vt:lpstr> Система мониторинга  качества дошкольного образования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Пархоменко Е.М.</cp:lastModifiedBy>
  <cp:revision>106</cp:revision>
  <dcterms:created xsi:type="dcterms:W3CDTF">2023-04-16T08:35:26Z</dcterms:created>
  <dcterms:modified xsi:type="dcterms:W3CDTF">2023-04-17T09:21:14Z</dcterms:modified>
</cp:coreProperties>
</file>