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87" r:id="rId3"/>
    <p:sldId id="268" r:id="rId4"/>
    <p:sldId id="293" r:id="rId5"/>
    <p:sldId id="295" r:id="rId6"/>
    <p:sldId id="296" r:id="rId7"/>
    <p:sldId id="269" r:id="rId8"/>
    <p:sldId id="290" r:id="rId9"/>
    <p:sldId id="291" r:id="rId10"/>
    <p:sldId id="299" r:id="rId11"/>
    <p:sldId id="297" r:id="rId12"/>
    <p:sldId id="298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4660"/>
  </p:normalViewPr>
  <p:slideViewPr>
    <p:cSldViewPr snapToGrid="0">
      <p:cViewPr>
        <p:scale>
          <a:sx n="75" d="100"/>
          <a:sy n="75" d="100"/>
        </p:scale>
        <p:origin x="-1692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b="1" i="0" baseline="0" dirty="0"/>
              <a:t>Распределение педагогов по уровню квалификации</a:t>
            </a:r>
          </a:p>
        </c:rich>
      </c:tx>
      <c:layout>
        <c:manualLayout>
          <c:xMode val="edge"/>
          <c:yMode val="edge"/>
          <c:x val="0.20829387607295707"/>
          <c:y val="8.269994375703036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Квалификация!$D$3</c:f>
              <c:strCache>
                <c:ptCount val="1"/>
                <c:pt idx="0">
                  <c:v>Кол-во человек (%)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Квалификация!$C$4:$C$6</c:f>
              <c:strCache>
                <c:ptCount val="3"/>
                <c:pt idx="0">
                  <c:v>Высшая  категория (16 педагогов)</c:v>
                </c:pt>
                <c:pt idx="1">
                  <c:v>Первая категория (13 педагогов)</c:v>
                </c:pt>
                <c:pt idx="2">
                  <c:v>Соответствие занимаемой должности (6 педагогов)</c:v>
                </c:pt>
              </c:strCache>
            </c:strRef>
          </c:cat>
          <c:val>
            <c:numRef>
              <c:f>Квалификация!$D$4:$D$6</c:f>
              <c:numCache>
                <c:formatCode>General</c:formatCode>
                <c:ptCount val="3"/>
                <c:pt idx="0">
                  <c:v>35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78913043945674"/>
          <c:y val="0.26694213524837435"/>
          <c:w val="0.33597208277884466"/>
          <c:h val="0.592471190045806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Georgia" pitchFamily="18" charset="0"/>
              </a:rPr>
              <a:t>Квалификация педагогического состава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Лист1!$B$4:$B$5</c:f>
              <c:strCache>
                <c:ptCount val="2"/>
                <c:pt idx="0">
                  <c:v>Высшее образование</c:v>
                </c:pt>
                <c:pt idx="1">
                  <c:v>Среднее профессиональное образование</c:v>
                </c:pt>
              </c:strCache>
            </c:strRef>
          </c:cat>
          <c:val>
            <c:numRef>
              <c:f>Лист1!$C$4:$C$5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%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8"/>
            <a:ext cx="609600" cy="441325"/>
          </a:xfrm>
        </p:spPr>
        <p:txBody>
          <a:bodyPr/>
          <a:lstStyle/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7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11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3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20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2"/>
            <a:ext cx="609600" cy="441325"/>
          </a:xfrm>
        </p:spPr>
        <p:txBody>
          <a:bodyPr/>
          <a:lstStyle/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63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5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40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40"/>
            <a:ext cx="609600" cy="441325"/>
          </a:xfrm>
        </p:spPr>
        <p:txBody>
          <a:bodyPr/>
          <a:lstStyle/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9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7218B4-71A1-4434-955E-8132D897D518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E6A94-8D27-42C7-80FA-30631F4BC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046" y="2641604"/>
            <a:ext cx="8678044" cy="293623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 участии в проекте адресной методической помощи и реализации плана мероприятий по преодолению рисковых профилей образовательной организации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2" descr="IMG_6152.PNG"/>
          <p:cNvSpPr>
            <a:spLocks noChangeAspect="1" noChangeArrowheads="1"/>
          </p:cNvSpPr>
          <p:nvPr/>
        </p:nvSpPr>
        <p:spPr bwMode="auto">
          <a:xfrm>
            <a:off x="695403" y="11379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162562" y="149860"/>
            <a:ext cx="1455572" cy="125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37920" y="0"/>
            <a:ext cx="11054080" cy="12090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Муниципальное бюджетное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«Средняя общеобразовательная школа №2»</a:t>
            </a:r>
            <a:endParaRPr lang="ru-RU" sz="27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45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789664" cy="86360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в </a:t>
            </a:r>
            <a:r>
              <a:rPr lang="ru-RU" dirty="0" smtClean="0"/>
              <a:t>проекте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адресной методической помощи 16+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294364" cy="4810252"/>
          </a:xfrm>
        </p:spPr>
        <p:txBody>
          <a:bodyPr/>
          <a:lstStyle/>
          <a:p>
            <a:r>
              <a:rPr lang="ru-RU" b="1" dirty="0"/>
              <a:t>Цель </a:t>
            </a:r>
            <a:r>
              <a:rPr lang="ru-RU" b="1" dirty="0" err="1" smtClean="0"/>
              <a:t>Антирисковой</a:t>
            </a:r>
            <a:r>
              <a:rPr lang="ru-RU" b="1" dirty="0" smtClean="0"/>
              <a:t> программы </a:t>
            </a:r>
            <a:r>
              <a:rPr lang="ru-RU" b="1" dirty="0"/>
              <a:t>«Повышение уровня учебной мотивации обучающихся»</a:t>
            </a:r>
            <a:r>
              <a:rPr lang="ru-RU" dirty="0"/>
              <a:t>: уменьшение доли обучающихся 7-9 классов с низкой мотивацией к обучению на 10% к концу 2023 года средствами урочной и внеурочной деятельности.</a:t>
            </a:r>
          </a:p>
          <a:p>
            <a:r>
              <a:rPr lang="ru-RU" b="1" dirty="0"/>
              <a:t>Цель </a:t>
            </a:r>
            <a:r>
              <a:rPr lang="ru-RU" b="1" dirty="0" err="1" smtClean="0"/>
              <a:t>Антирисковой</a:t>
            </a:r>
            <a:r>
              <a:rPr lang="ru-RU" b="1" dirty="0" smtClean="0"/>
              <a:t> программы </a:t>
            </a:r>
            <a:r>
              <a:rPr lang="ru-RU" b="1" dirty="0"/>
              <a:t>«Снижение доли обучающихся с рисками учебной </a:t>
            </a:r>
            <a:r>
              <a:rPr lang="ru-RU" b="1" dirty="0" err="1"/>
              <a:t>неуспешности</a:t>
            </a:r>
            <a:r>
              <a:rPr lang="ru-RU" b="1" dirty="0"/>
              <a:t>»</a:t>
            </a:r>
            <a:r>
              <a:rPr lang="ru-RU" dirty="0"/>
              <a:t>: снижение доли обучающихся с рисками учебной </a:t>
            </a:r>
            <a:r>
              <a:rPr lang="ru-RU" dirty="0" err="1"/>
              <a:t>неуспешности</a:t>
            </a:r>
            <a:r>
              <a:rPr lang="ru-RU" dirty="0"/>
              <a:t> к концу </a:t>
            </a:r>
            <a:r>
              <a:rPr lang="ru-RU" dirty="0" smtClean="0"/>
              <a:t>2023 </a:t>
            </a:r>
            <a:r>
              <a:rPr lang="ru-RU" dirty="0"/>
              <a:t>учебного года за счет создания условий для эффективного обучения и повышения мотивации школьников к учебной 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7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228600"/>
            <a:ext cx="11713301" cy="8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проекте</a:t>
            </a:r>
            <a:br>
              <a:rPr lang="ru-RU" dirty="0" smtClean="0"/>
            </a:br>
            <a:r>
              <a:rPr lang="ru-RU" dirty="0" smtClean="0"/>
              <a:t> адресной методической помощи 16+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4851" r="1076" b="4851"/>
          <a:stretch>
            <a:fillRect/>
          </a:stretch>
        </p:blipFill>
        <p:spPr bwMode="auto">
          <a:xfrm>
            <a:off x="239349" y="1628800"/>
            <a:ext cx="117557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228600"/>
            <a:ext cx="11713301" cy="8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проекте</a:t>
            </a:r>
            <a:br>
              <a:rPr lang="ru-RU" dirty="0" smtClean="0"/>
            </a:br>
            <a:r>
              <a:rPr lang="ru-RU" dirty="0" smtClean="0"/>
              <a:t> адресной методической помощи 16+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341" t="4851" r="979" b="4851"/>
          <a:stretch>
            <a:fillRect/>
          </a:stretch>
        </p:blipFill>
        <p:spPr bwMode="auto">
          <a:xfrm>
            <a:off x="431371" y="1700808"/>
            <a:ext cx="112131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рбт\Desktop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2115" y="1710055"/>
            <a:ext cx="6096000" cy="4572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87400"/>
          </a:xfrm>
        </p:spPr>
        <p:txBody>
          <a:bodyPr>
            <a:normAutofit/>
          </a:bodyPr>
          <a:lstStyle/>
          <a:p>
            <a:r>
              <a:rPr lang="ru-RU" dirty="0" smtClean="0"/>
              <a:t>Кадровый состав МБОУ СОШ №2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02336" y="1483360"/>
            <a:ext cx="11535664" cy="14630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500" dirty="0" smtClean="0"/>
              <a:t>Численность работников : 92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/>
              <a:t>Прошли Курсы повышение квалификации: 47 человек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13360" y="180340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6528696" y="2641600"/>
          <a:ext cx="4992744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16560" y="2860040"/>
          <a:ext cx="5273040" cy="343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3833095"/>
              </p:ext>
            </p:extLst>
          </p:nvPr>
        </p:nvGraphicFramePr>
        <p:xfrm>
          <a:off x="223523" y="1170979"/>
          <a:ext cx="11805921" cy="55346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33440"/>
                <a:gridCol w="5872481"/>
              </a:tblGrid>
              <a:tr h="3530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МЕРОПРИЯТИЯ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257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МУНИЦИПАЛЬНЫЙ УРОВЕНЬ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22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Лично-командное первенство по пулевой стрельбе из пневматической винтовки среди обучающихся 8-9 и 10-11 классов  ОО города Радужный, посвященном памяти П.Г. Бердникова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8-9 классов:                                       Среди 10-11 классов: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– 2 место                                        Команда –1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Личные: 1,2,3 место                                     Личные: два 2-х места</a:t>
                      </a:r>
                    </a:p>
                  </a:txBody>
                  <a:tcPr/>
                </a:tc>
              </a:tr>
              <a:tr h="77974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Городские соревнования «Школа безопасности»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конкурсная программа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 полоса препятствий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пресс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пресс	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подтягивание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94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этап окружной военно-спортивной игры «Орленок»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 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в общем зачете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на этапе «Разборка-сборка автомата Калашникова»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силовая гимнастика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на этапе «Полоса препятствий»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на этапе «Строевая подготовка»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бег 2000 метров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Перетягивание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каната»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бег 2000 метров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бег 2000 метров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–на этапе «Разборка-сборка автомата Калашникова»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силовая гимнастика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 – на этапе «Разборка-сборка автомата Калашникова»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силовая гимнастика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5360" y="0"/>
            <a:ext cx="10962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Достижения обучающихся в конкурсах, олимпиадах различного уровня в 2022 году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3833095"/>
              </p:ext>
            </p:extLst>
          </p:nvPr>
        </p:nvGraphicFramePr>
        <p:xfrm>
          <a:off x="193044" y="1160821"/>
          <a:ext cx="11805922" cy="55546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2503"/>
                <a:gridCol w="6483419"/>
              </a:tblGrid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МЕРОПРИЯТИЯ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275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МУНИЦИПАЛЬНЫЙ УРОВЕНЬ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этап окружной военно-спортивной игры «Зарница»</a:t>
                      </a:r>
                    </a:p>
                    <a:p>
                      <a:pPr marL="0" algn="l" rtl="0" eaLnBrk="1" latinLnBrk="0" hangingPunct="1"/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силовая гимнастика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 на этапе «Историческая Викторина»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–на этапе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Полиатлон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силовая гимнастика</a:t>
                      </a:r>
                    </a:p>
                  </a:txBody>
                  <a:tcPr/>
                </a:tc>
              </a:tr>
              <a:tr h="2799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Спартакиада допризывной молодёжи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Общекомандное 1 место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«Прыжок в длину с места»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 «Бег 60м»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«Стрельба»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«Разборка-сборка МГМ АК»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«Силовая гимнастика»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«Бег 2000 м»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«Силовая гимнастика»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«Плавание»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место – «Стрельба»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«Стрельба»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место – «Бег 60 м»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место – «Бег 2000 м»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7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Живая классика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7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Научно-практическая конференция "Первые шаги в науку" (начальная школа)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5360" y="0"/>
            <a:ext cx="10962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Достижения обучающихся в конкурсах, олимпиадах различного уровня в 2022 году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3833095"/>
              </p:ext>
            </p:extLst>
          </p:nvPr>
        </p:nvGraphicFramePr>
        <p:xfrm>
          <a:off x="193044" y="1160817"/>
          <a:ext cx="11805922" cy="5522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2503"/>
                <a:gridCol w="6483419"/>
              </a:tblGrid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МЕРОПРИЯТИЯ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275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МУНИЦИПАЛЬНЫЙ УРОВЕНЬ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Зимний фестиваль ГТО </a:t>
                      </a:r>
                    </a:p>
                    <a:p>
                      <a:pPr marL="0" algn="l" rtl="0" eaLnBrk="1" latinLnBrk="0" hangingPunct="1"/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2 место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</a:t>
                      </a: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конкурс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мультимедийных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проектов Я в науке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3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Олимпиада по русскому языку среди иностранных граждан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Призер2 место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09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Летний фестиваль ГТО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Призер2 место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7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«Мой друг Пушкин»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5360" y="0"/>
            <a:ext cx="10962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Достижения обучающихся в конкурсах, олимпиадах различного уровня в 2022 году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3833095"/>
              </p:ext>
            </p:extLst>
          </p:nvPr>
        </p:nvGraphicFramePr>
        <p:xfrm>
          <a:off x="193044" y="1160817"/>
          <a:ext cx="11805922" cy="55269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2503"/>
                <a:gridCol w="6483419"/>
              </a:tblGrid>
              <a:tr h="4512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МЕРОПРИЯТИЯ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30883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Спартакиада молодежи России допризывного возраста</a:t>
                      </a:r>
                    </a:p>
                    <a:p>
                      <a:pPr marL="0" algn="l" rtl="0" eaLnBrk="1" latinLnBrk="0" hangingPunct="1"/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Призер2 место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2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Окружной конкурс экологических листовок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Призер2 место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Призер, 3 место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2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0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 конкурс "Первый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Управленческий»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Призер, 3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 школьников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Призер,2 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 конкурс "Лучшее сочинение о совей культуре на русском языке  и лучшее описание русской культуры на родном языке"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день бега «Кросс наций»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Призер,2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5360" y="0"/>
            <a:ext cx="10962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Достижения обучающихся в конкурсах, олимпиадах различного уровня в 2022 году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07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Достижения обучающихся школы в мероприятиях различного уровня (в сравнении с 2021 годом)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5411727"/>
              </p:ext>
            </p:extLst>
          </p:nvPr>
        </p:nvGraphicFramePr>
        <p:xfrm>
          <a:off x="401642" y="1892935"/>
          <a:ext cx="11339514" cy="398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1243"/>
                <a:gridCol w="995680"/>
                <a:gridCol w="3037840"/>
                <a:gridCol w="3342640"/>
                <a:gridCol w="2912111"/>
              </a:tblGrid>
              <a:tr h="677545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baseline="0" dirty="0" smtClean="0"/>
                        <a:t>№  П</a:t>
                      </a:r>
                      <a:r>
                        <a:rPr kumimoji="0" lang="en-US" sz="2000" kern="1200" baseline="0" dirty="0" smtClean="0"/>
                        <a:t>/</a:t>
                      </a:r>
                      <a:r>
                        <a:rPr kumimoji="0" lang="ru-RU" sz="2000" kern="1200" baseline="0" dirty="0" smtClean="0"/>
                        <a:t>П</a:t>
                      </a:r>
                      <a:endParaRPr kumimoji="0" lang="ru-RU" sz="20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605" marR="9860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baseline="0" dirty="0" smtClean="0"/>
                        <a:t>ГОД</a:t>
                      </a:r>
                      <a:endParaRPr kumimoji="0" lang="ru-RU" sz="20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605" marR="9860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</a:t>
                      </a:r>
                      <a:r>
                        <a:rPr lang="ru-RU" sz="2000" baseline="0" dirty="0" smtClean="0"/>
                        <a:t> ПРИЗОВЫХ МЕСТ В МЕРОПРИЯТИЯХ РАЗЛИЧНОГО УРОВНЯ 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05" marR="9860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baseline="0" dirty="0" smtClean="0"/>
                        <a:t>ИТОГО</a:t>
                      </a:r>
                      <a:endParaRPr kumimoji="0" lang="ru-RU" sz="20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605" marR="98605" anchor="ctr"/>
                </a:tc>
              </a:tr>
              <a:tr h="459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ПОБЕДИТЕЛЬ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05" marR="9860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ПРИЗЕР 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05" marR="9860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 marL="98605" marR="98605"/>
                </a:tc>
              </a:tr>
              <a:tr h="1136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marL="98605" marR="986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 marL="98605" marR="98605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5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280" y="238760"/>
            <a:ext cx="11379200" cy="889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городских</a:t>
            </a:r>
            <a:br>
              <a:rPr lang="ru-RU" dirty="0" smtClean="0"/>
            </a:br>
            <a:r>
              <a:rPr lang="ru-RU" dirty="0" smtClean="0"/>
              <a:t> благотворительных акциях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1381760"/>
            <a:ext cx="4633848" cy="27736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5874" y="2951348"/>
            <a:ext cx="2990018" cy="37795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Содержимое 7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55" y="1419341"/>
            <a:ext cx="4296653" cy="27157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"/>
          <a:stretch>
            <a:fillRect/>
          </a:stretch>
        </p:blipFill>
        <p:spPr>
          <a:xfrm>
            <a:off x="7348648" y="3636692"/>
            <a:ext cx="4548712" cy="27133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789664" cy="758952"/>
          </a:xfrm>
        </p:spPr>
        <p:txBody>
          <a:bodyPr/>
          <a:lstStyle/>
          <a:p>
            <a:r>
              <a:rPr lang="ru-RU" dirty="0" smtClean="0"/>
              <a:t>Участие в волонтерском движении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" t="20097" r="85791" b="65278"/>
          <a:stretch>
            <a:fillRect/>
          </a:stretch>
        </p:blipFill>
        <p:spPr bwMode="auto">
          <a:xfrm>
            <a:off x="203200" y="129543"/>
            <a:ext cx="1259840" cy="10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9" y="1384941"/>
            <a:ext cx="5770095" cy="3187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69" y="3246512"/>
            <a:ext cx="5716751" cy="31847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/>
          <a:stretch>
            <a:fillRect/>
          </a:stretch>
        </p:blipFill>
        <p:spPr>
          <a:xfrm>
            <a:off x="6908801" y="1412243"/>
            <a:ext cx="5003088" cy="317760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617</TotalTime>
  <Words>609</Words>
  <Application>Microsoft Office PowerPoint</Application>
  <PresentationFormat>Произвольный</PresentationFormat>
  <Paragraphs>133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Об участии в проекте адресной методической помощи и реализации плана мероприятий по преодолению рисковых профилей образовательной организации</vt:lpstr>
      <vt:lpstr>Кадровый состав МБОУ СОШ №2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обучающихся школы в мероприятиях различного уровня (в сравнении с 2021 годом) </vt:lpstr>
      <vt:lpstr>Участие в городских  благотворительных акциях</vt:lpstr>
      <vt:lpstr>Участие в волонтерском движении</vt:lpstr>
      <vt:lpstr>Участие в проекте  адресной методической помощи 16+</vt:lpstr>
      <vt:lpstr>Участие в проекте  адресной методической помощи 16+</vt:lpstr>
      <vt:lpstr>Участие в проекте  адресной методической помощи 16+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эффективности деятельности руководителя мбоу сош№2 н.а Вардия за 2022 год</dc:title>
  <dc:creator>Мирзоева</dc:creator>
  <cp:lastModifiedBy>Руководители</cp:lastModifiedBy>
  <cp:revision>91</cp:revision>
  <dcterms:created xsi:type="dcterms:W3CDTF">2023-02-09T05:04:30Z</dcterms:created>
  <dcterms:modified xsi:type="dcterms:W3CDTF">2023-04-17T09:32:06Z</dcterms:modified>
</cp:coreProperties>
</file>